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71"/>
  </p:notesMasterIdLst>
  <p:sldIdLst>
    <p:sldId id="256" r:id="rId2"/>
    <p:sldId id="323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2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60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kpng.com/downpngs/hoJmhix_cameras-icon-camera-3d-png-clipart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d5176c26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ed5176c26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d5176c26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ed5176c26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d5176c26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ed5176c26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d5176c26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ed5176c2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d5176c26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ed5176c26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d5176c26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ed5176c26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d5176c266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ed5176c26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d5176c26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ed5176c26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d5176c266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ed5176c266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d5176c266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ed5176c266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c308e8a9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ec308e8a9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freesvg.org</a:t>
            </a:r>
            <a:r>
              <a:rPr lang="pt-BR" dirty="0"/>
              <a:t>/</a:t>
            </a:r>
            <a:r>
              <a:rPr lang="pt-BR" dirty="0" err="1"/>
              <a:t>colorful</a:t>
            </a:r>
            <a:r>
              <a:rPr lang="pt-BR" dirty="0"/>
              <a:t>-colibri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2134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d5176c26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ed5176c2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90e4e18c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e90e4e18c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90e4e18c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e90e4e18c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d4d4486d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ed4d4486d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90e4e18c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e90e4e18c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e90e4e18cf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90e4e18c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e90e4e18c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0e4e18c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90e4e18c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90e4e18c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90e4e18c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e90e4e18cf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d4d4486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d4d4486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d4d4486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d4d4486d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d4d4486d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ed4d4486d7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d4d4486d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d4d4486d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ed4d4486d7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90e4e18c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e90e4e18c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3081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90e4e18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https://www.pikpng.com/downpngs/hoJmhix_cameras-icon-camera-3d-png-clipart/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e90e4e18c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90e4e18c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e90e4e18c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04a9fd6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04a9fd6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f04a9fd6a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04a9fd6a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04a9fd6a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f04a9fd6a7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eba68d82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eba68d82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eeba68d82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eba68d8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eba68d8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eeba68d82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cc4dbb3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dcc4dbb3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ed5176c2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ged5176c2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ged5176c26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dcc4dbb3e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dcc4dbb3e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dcc4dbb3e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1dcc4dbb3e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dcc4dbb3e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1dcc4dbb3e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dcc4dbb3e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1dcc4dbb3e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dcc4dbb3e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dcc4dbb3e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dcc4dbb3e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dcc4dbb3e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cc4dbb3e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dcc4dbb3e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dcc4dbb3e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1dcc4dbb3e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dcc4dbb3e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1dcc4dbb3e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dcc4dbb3e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1dcc4dbb3e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dcc4dbb3e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1dcc4dbb3e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cc4dbb3e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dcc4dbb3e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dcc4dbb3e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1dcc4dbb3e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dcc4dbb3e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1dcc4dbb3e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dcc4dbb3e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1dcc4dbb3e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dcc4dbb3e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g1dcc4dbb3e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1dcc4dbb3e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dcc4dbb3e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1dcc4dbb3e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cc4dbb3e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1dcc4dbb3e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1dcc4dbb3ec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dcc4dbb3ec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1dcc4dbb3ec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g1dcc4dbb3ec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d5176c26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ed5176c26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d5176c26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d5176c26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d5176c26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ed5176c26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WsbcBvYqN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://www.youtube.com/watch?v=KWsbcBvYqN8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ngho.ca/opengl/gl_camera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t.puc-rio.br/cursos/MAT1200/roteiros/aula21b.pdf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gif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5: Sistema de Coordenadas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357900" y="867275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38761D"/>
                </a:solidFill>
                <a:latin typeface="Verdana"/>
                <a:ea typeface="Verdana"/>
                <a:cs typeface="Verdana"/>
                <a:sym typeface="Verdana"/>
              </a:rPr>
              <a:t>2)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Mostre que o conjunto D = {u, v, w}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sendo:</a:t>
            </a: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357900" y="2981575"/>
            <a:ext cx="8428200" cy="11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Devemos mostrar que D é um conjunto LI. Isso equivale a dizer que a equação vetorial a seguir possui </a:t>
            </a: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uma única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solução:</a:t>
            </a:r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750" y="1398253"/>
            <a:ext cx="1446475" cy="125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325" y="4160275"/>
            <a:ext cx="31813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357900" y="17273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x(1,1,0) + y(0,1,1) + z(1,0,1) = (0,0,0)</a:t>
            </a:r>
            <a:endParaRPr/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600" y="826088"/>
            <a:ext cx="31813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/>
          <p:nvPr/>
        </p:nvSpPr>
        <p:spPr>
          <a:xfrm>
            <a:off x="357900" y="25995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(x,x,0) + (0,y,y) + (z,0,z) = (0,0,0)</a:t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357900" y="34717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(x + z, x + y, y + z) = (0,0,0)</a:t>
            </a:r>
            <a:endParaRPr/>
          </a:p>
        </p:txBody>
      </p:sp>
      <p:pic>
        <p:nvPicPr>
          <p:cNvPr id="122" name="Google Shape;12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850" y="4184050"/>
            <a:ext cx="2556899" cy="14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260800" y="2117225"/>
            <a:ext cx="8428200" cy="1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o determinante associado ao sistema acima for diferente de zero, o sistema tem uma única solução.</a:t>
            </a:r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825" y="629725"/>
            <a:ext cx="2556899" cy="14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775" y="3126113"/>
            <a:ext cx="3710447" cy="121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/>
          <p:nvPr/>
        </p:nvSpPr>
        <p:spPr>
          <a:xfrm>
            <a:off x="357900" y="4550013"/>
            <a:ext cx="84282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Logo, D = {u, v, w}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357900" y="867275"/>
            <a:ext cx="8428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Considere um vetor qualquer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representado por: </a:t>
            </a:r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575" y="1569175"/>
            <a:ext cx="4408859" cy="7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474900" y="2396825"/>
            <a:ext cx="8428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descobrir as coordenadas de a na base D? </a:t>
            </a:r>
            <a:endParaRPr/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575" y="3098725"/>
            <a:ext cx="7404840" cy="7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575" y="4092125"/>
            <a:ext cx="4408850" cy="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474900" y="1960075"/>
            <a:ext cx="84282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Resolvendo (isole z na primeira equação, y na segunda e substitua na terceira): </a:t>
            </a: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50" y="865100"/>
            <a:ext cx="4408850" cy="7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275" y="474175"/>
            <a:ext cx="2914650" cy="148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7"/>
          <p:cNvCxnSpPr/>
          <p:nvPr/>
        </p:nvCxnSpPr>
        <p:spPr>
          <a:xfrm>
            <a:off x="5032700" y="1217138"/>
            <a:ext cx="71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73775"/>
            <a:ext cx="8839201" cy="113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/>
          <p:nvPr/>
        </p:nvSpPr>
        <p:spPr>
          <a:xfrm>
            <a:off x="563400" y="4256550"/>
            <a:ext cx="84282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Essa relação entre as coordenadas das duas bases pode ser descrita por meio de uma multiplicação de matrizes!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1600"/>
            <a:ext cx="8839201" cy="113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/>
          <p:nvPr/>
        </p:nvSpPr>
        <p:spPr>
          <a:xfrm>
            <a:off x="357900" y="3498225"/>
            <a:ext cx="8428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Portanto, a mudança de base é uma </a:t>
            </a:r>
            <a:r>
              <a:rPr lang="pt-BR" sz="2200" b="1">
                <a:solidFill>
                  <a:srgbClr val="B45F06"/>
                </a:solidFill>
                <a:latin typeface="Verdana"/>
                <a:ea typeface="Verdana"/>
                <a:cs typeface="Verdana"/>
                <a:sym typeface="Verdana"/>
              </a:rPr>
              <a:t>transformação linear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! E a matriz M acima é chamada matriz de mudança de base (da base B para a base D).</a:t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113" y="2004076"/>
            <a:ext cx="5102775" cy="12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/>
          <p:nvPr/>
        </p:nvSpPr>
        <p:spPr>
          <a:xfrm>
            <a:off x="357900" y="4808400"/>
            <a:ext cx="84282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Determinando a inversa M</a:t>
            </a:r>
            <a:r>
              <a:rPr lang="pt-BR" sz="2200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da matriz M, obtemos a matriz de mudança da base D para a base B.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357900" y="2322768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que:</a:t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613" y="727801"/>
            <a:ext cx="5102775" cy="12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625" y="2190175"/>
            <a:ext cx="4935060" cy="1244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/>
          <p:nvPr/>
        </p:nvSpPr>
        <p:spPr>
          <a:xfrm>
            <a:off x="33021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0352" y="3358400"/>
            <a:ext cx="4935600" cy="122849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/>
          <p:nvPr/>
        </p:nvSpPr>
        <p:spPr>
          <a:xfrm>
            <a:off x="42653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6775" y="4550486"/>
            <a:ext cx="5102751" cy="118276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/>
          <p:nvPr/>
        </p:nvSpPr>
        <p:spPr>
          <a:xfrm>
            <a:off x="52285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357900" y="765525"/>
            <a:ext cx="8428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Assim, para obter a matriz de mudança da base B para a base D, basta escrever cada vetor de B como combinação linear dos vetores da base D.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98" y="2260537"/>
            <a:ext cx="2960325" cy="290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0"/>
          <p:cNvCxnSpPr/>
          <p:nvPr/>
        </p:nvCxnSpPr>
        <p:spPr>
          <a:xfrm>
            <a:off x="3546824" y="3713025"/>
            <a:ext cx="7959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125" y="3136138"/>
            <a:ext cx="3981976" cy="11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357900" y="765525"/>
            <a:ext cx="84282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quais as coordenadas do vetor b = 4i + 6j - 2k na base D?</a:t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975" y="1761175"/>
            <a:ext cx="5024001" cy="12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/>
          <p:nvPr/>
        </p:nvSpPr>
        <p:spPr>
          <a:xfrm>
            <a:off x="474900" y="3328250"/>
            <a:ext cx="8428200" cy="12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Logo, 4i + 6j - 2k = 6u + 0v - 2w, ou seja,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 = (4, 6, -2)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(6, 0, -2)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Sistema de Coordenadas</a:t>
            </a:r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357900" y="885575"/>
            <a:ext cx="84282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Importante: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usando uma base, conseguimos representar todos os vetores do espaço.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 como representamos os pontos do espaço?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474900" y="2399675"/>
            <a:ext cx="8428200" cy="12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 preciso definir um ponto como origem. Assim, a união de um ponto O com uma base B, representada pelo par (O,B), é chamada de </a:t>
            </a:r>
            <a:r>
              <a:rPr lang="pt-BR" sz="2200" b="1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sistema de coordenadas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7" name="Google Shape;207;p22"/>
          <p:cNvSpPr/>
          <p:nvPr/>
        </p:nvSpPr>
        <p:spPr>
          <a:xfrm>
            <a:off x="357900" y="3905200"/>
            <a:ext cx="8634900" cy="15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 realizar uma mudança de um sistema de coordenadas (O,B) para outro (O',B'), basta aplicar a translação que leva O' a O e, em seguida, utilizar a matriz de mudança da base B para B'.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84172" y="2661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Momentos que Mudaram o Cinema: Jurassic Park</a:t>
            </a:r>
            <a:endParaRPr sz="2567"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390548" y="4846948"/>
            <a:ext cx="84282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 b="1"/>
              <a:t>Moments That Changed The Movies: Jurassic Park  </a:t>
            </a:r>
            <a:r>
              <a:rPr lang="pt-BR" sz="1600" b="1" u="sng">
                <a:solidFill>
                  <a:schemeClr val="hlink"/>
                </a:solidFill>
                <a:hlinkClick r:id="rId3"/>
              </a:rPr>
              <a:t>https://www.youtube.com/watch?v=KWsbcBvYqN8</a:t>
            </a:r>
            <a:r>
              <a:rPr lang="pt-BR" sz="1600" b="1"/>
              <a:t>  </a:t>
            </a:r>
            <a:endParaRPr sz="1600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600"/>
          </a:p>
        </p:txBody>
      </p:sp>
      <p:sp>
        <p:nvSpPr>
          <p:cNvPr id="182" name="Google Shape;18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183" name="Google Shape;183;p21" descr="A look back at Jurassic Park, the groundbreaking decision to create digital dinosaurs, and the impact it had on the future of movies.&#10;&#10;See more Academy Originals: http://youtube.com/AcademyOriginals&#10;&#10;Follow The Academy:&#10;&#10;http://Twitter.com/TheAcademy&#10;http://Facebook.com/TheAcademy&#10;&#10;-TERMINATOR 2: JUDGMENT DAY Courtesy of Studiocanal&#10;-THE ABYSS and LIFE OF PI Courtesy of Twentieth Century Fox. &#10;-JURASSIC PARK Courtesy of Steven Spielberg, Amblin Entertainment, and Universal Studios Film Licensing LLC&#10;-ONE MILLION YEARS B.C. and TWISTER Courtesy of Warner Bros. Entertainment Inc.&#10;&#10;All rights reserved." title="Moments That Changed The Movies: Jurassic Park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2063" y="879549"/>
            <a:ext cx="5159867" cy="38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E07C-E475-8F80-343E-81382000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para pensar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15B9B-21E5-B8D2-7E1D-83AB70DA1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Quero pegar esse adesivo e reposicionar ele em outra forma e local da minha parede.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5F407-A8C4-B7DA-CB67-A6834C667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9C3D5-A844-CB29-BFA1-17F12DDF2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" y="1783079"/>
            <a:ext cx="3298465" cy="32984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3392C5-4F85-A30E-555D-6491523D7BF1}"/>
              </a:ext>
            </a:extLst>
          </p:cNvPr>
          <p:cNvCxnSpPr>
            <a:stCxn id="6" idx="2"/>
            <a:endCxn id="6" idx="0"/>
          </p:cNvCxnSpPr>
          <p:nvPr/>
        </p:nvCxnSpPr>
        <p:spPr>
          <a:xfrm flipV="1">
            <a:off x="2266788" y="1783079"/>
            <a:ext cx="0" cy="329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D93CBA-1385-003C-1525-5567FAD2EA2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617555" y="3432312"/>
            <a:ext cx="3298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lorful colibri | Free SVG">
            <a:extLst>
              <a:ext uri="{FF2B5EF4-FFF2-40B4-BE49-F238E27FC236}">
                <a16:creationId xmlns:a16="http://schemas.microsoft.com/office/drawing/2014/main" id="{8884A0CA-7FB0-5DC2-5C07-2EF8F24B5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075" y="2813040"/>
            <a:ext cx="610127" cy="6101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556784-3F1E-3F72-E6FA-7C4F0B156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939" y="1783079"/>
            <a:ext cx="3298465" cy="329846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F7AD9D-4F8E-F000-349D-5B730FD3E9FB}"/>
              </a:ext>
            </a:extLst>
          </p:cNvPr>
          <p:cNvCxnSpPr>
            <a:stCxn id="12" idx="2"/>
            <a:endCxn id="12" idx="0"/>
          </p:cNvCxnSpPr>
          <p:nvPr/>
        </p:nvCxnSpPr>
        <p:spPr>
          <a:xfrm flipV="1">
            <a:off x="6863172" y="1783079"/>
            <a:ext cx="0" cy="329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731B3C-916E-9551-A45E-8490B0EEA7D8}"/>
              </a:ext>
            </a:extLst>
          </p:cNvPr>
          <p:cNvCxnSpPr>
            <a:cxnSpLocks/>
            <a:stCxn id="12" idx="1"/>
            <a:endCxn id="12" idx="3"/>
          </p:cNvCxnSpPr>
          <p:nvPr/>
        </p:nvCxnSpPr>
        <p:spPr>
          <a:xfrm>
            <a:off x="5213939" y="3432312"/>
            <a:ext cx="3298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56682A-60CE-F6E6-2D48-0B8921A60F1E}"/>
              </a:ext>
            </a:extLst>
          </p:cNvPr>
          <p:cNvCxnSpPr>
            <a:cxnSpLocks/>
          </p:cNvCxnSpPr>
          <p:nvPr/>
        </p:nvCxnSpPr>
        <p:spPr>
          <a:xfrm>
            <a:off x="2257431" y="3432575"/>
            <a:ext cx="5430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FAE463-87AC-54C9-DB2A-C7B01A923F37}"/>
              </a:ext>
            </a:extLst>
          </p:cNvPr>
          <p:cNvCxnSpPr>
            <a:cxnSpLocks/>
          </p:cNvCxnSpPr>
          <p:nvPr/>
        </p:nvCxnSpPr>
        <p:spPr>
          <a:xfrm flipV="1">
            <a:off x="2275719" y="2898648"/>
            <a:ext cx="0" cy="5430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Colorful colibri | Free SVG">
            <a:extLst>
              <a:ext uri="{FF2B5EF4-FFF2-40B4-BE49-F238E27FC236}">
                <a16:creationId xmlns:a16="http://schemas.microsoft.com/office/drawing/2014/main" id="{213A62DE-4648-B5AA-E038-B8B82AC3E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3188">
            <a:off x="7676798" y="2096318"/>
            <a:ext cx="446534" cy="9724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3B8ADE-5529-1AFB-FBC6-7F49E9E34C07}"/>
              </a:ext>
            </a:extLst>
          </p:cNvPr>
          <p:cNvCxnSpPr>
            <a:cxnSpLocks/>
          </p:cNvCxnSpPr>
          <p:nvPr/>
        </p:nvCxnSpPr>
        <p:spPr>
          <a:xfrm rot="2463188">
            <a:off x="7347129" y="2932910"/>
            <a:ext cx="3974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8871F7-71DC-5055-5C4D-B110914476FA}"/>
              </a:ext>
            </a:extLst>
          </p:cNvPr>
          <p:cNvCxnSpPr>
            <a:cxnSpLocks/>
          </p:cNvCxnSpPr>
          <p:nvPr/>
        </p:nvCxnSpPr>
        <p:spPr>
          <a:xfrm rot="2463188" flipV="1">
            <a:off x="7672022" y="2061219"/>
            <a:ext cx="0" cy="8655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A0A318-2D7B-6D2B-03DF-F7F4E6D46BB6}"/>
              </a:ext>
            </a:extLst>
          </p:cNvPr>
          <p:cNvSpPr txBox="1"/>
          <p:nvPr/>
        </p:nvSpPr>
        <p:spPr>
          <a:xfrm>
            <a:off x="698966" y="5150261"/>
            <a:ext cx="72572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Podemos pensar nisso como uma mudança de sistema de coordenadas 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mudança da base + mudança do origem do sistema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5EBE9E5-B799-7603-0616-97F902E40FB3}"/>
              </a:ext>
            </a:extLst>
          </p:cNvPr>
          <p:cNvSpPr/>
          <p:nvPr/>
        </p:nvSpPr>
        <p:spPr>
          <a:xfrm>
            <a:off x="4298288" y="3261674"/>
            <a:ext cx="499955" cy="38649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748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218650" y="697575"/>
            <a:ext cx="8928900" cy="46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Eventualmente, podemos realizar mudanças do plano para o espaço: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endParaRPr sz="280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/>
              <a:t>			Neste caso u1 e u2 são coordenadas (2D) e a1 e a2 vetores 3D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1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Os vetores da transformação podem ser codificados numa matriz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endParaRPr sz="31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Uma multiplicação de matrizes vai realizar o cálculo desejado</a:t>
            </a:r>
            <a:endParaRPr sz="1900"/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0782" y="1098742"/>
            <a:ext cx="5391042" cy="10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039" y="2948509"/>
            <a:ext cx="2401678" cy="10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5649" y="4574492"/>
            <a:ext cx="6337256" cy="890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</a:t>
            </a:r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novo sistema de coordenadas é definido por uma origem (ponto) e um conjunto de eixos (vetores). Em geral usamos vetores unitários para definir o sistema de coordenadas.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Dadas as coordenadas no sistema de referência (o, u, v), qual é a transformação para as coordenadas em (x, y)?</a:t>
            </a:r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25" name="Google Shape;22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8679" y="1798747"/>
            <a:ext cx="3126642" cy="2729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mudança de sistema de coordenadas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1"/>
          </p:nvPr>
        </p:nvSpPr>
        <p:spPr>
          <a:xfrm>
            <a:off x="3716216" y="3304765"/>
            <a:ext cx="5161200" cy="18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As colunas da matriz são definidas pelo sistema de referência nas coordenadas no mundo.</a:t>
            </a:r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33" name="Google Shape;23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950" y="808891"/>
            <a:ext cx="7510978" cy="174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646484"/>
            <a:ext cx="2944376" cy="255856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/>
          <p:nvPr/>
        </p:nvSpPr>
        <p:spPr>
          <a:xfrm>
            <a:off x="742950" y="1157326"/>
            <a:ext cx="527700" cy="9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 em 3D</a:t>
            </a:r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Da mesma forma que podemos mudar de sistema de coordenadas em 2D, podemos mudar em 3D.</a:t>
            </a:r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43" name="Google Shape;243;p26" descr="{&quot;type&quot;:&quot;$$&quot;,&quot;font&quot;:{&quot;size&quot;:18,&quot;family&quot;:&quot;Arial&quot;,&quot;color&quot;:&quot;#000000&quot;},&quot;backgroundColorModified&quot;:false,&quot;backgroundColor&quot;:&quot;#FFFFFF&quot;,&quot;id&quot;:&quot;3&quot;,&quot;code&quot;:&quot;$$f\\left(\\text{u,}\\;\\text{v,}\\;\\text{w,}\\;\\text{o}\\right)=\\begin{bmatrix}\n{\\text{u}}&amp;{\\text{v}}&amp;{\\text{w}}&amp;{\\text{o}}\\\\\n{0}&amp;{0}&amp;{0}&amp;{0}\\\\\n\\end{bmatrix}=\\begin{bmatrix}\n{\\text{u}_{x}}&amp;{\\text{v}_{x}}&amp;{\\text{w}_{x}}&amp;{\\text{o}_{x}}\\\\\n{\\text{u}_{y}}&amp;{\\text{v}_{y}}&amp;{\\text{w}_{y}}&amp;{\\text{o}_{y}}\\\\\n{\\text{u}_{z}}&amp;{\\text{v}_{z}}&amp;{\\text{w}_{z}}&amp;{\\text{o}_{z}}\\\\\n{0}&amp;{0}&amp;{0}&amp;{1}\\\\\n\\end{bmatrix}$$&quot;,&quot;aid&quot;:null,&quot;ts&quot;:1630524389534,&quot;cs&quot;:&quot;0WNotDULmIdXciVl9NAMOQ==&quot;,&quot;size&quot;:{&quot;width&quot;:632,&quot;height&quot;:14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8" y="1867549"/>
            <a:ext cx="7511276" cy="17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E33D9E-2D1B-3EE1-F91B-A6B9DB04B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224" y="2821237"/>
            <a:ext cx="1783080" cy="2667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60" y="1272191"/>
            <a:ext cx="7660802" cy="4290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59" name="Google Shape;25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60" name="Google Shape;26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403" y="1350141"/>
            <a:ext cx="7549913" cy="406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491015"/>
            <a:ext cx="8153919" cy="33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 descr="{&quot;type&quot;:&quot;$$&quot;,&quot;code&quot;:&quot;$$\\begin{bmatrix}\n{\\frac{{\\sqrt[]{2}}}{2}+1}\\\\\n{\\frac{{\\sqrt[]{2}}}{2}-1}\\\\\n{1}\\\\\n\\end{bmatrix}$$&quot;,&quot;backgroundColor&quot;:&quot;#ffffff&quot;,&quot;id&quot;:&quot;1&quot;,&quot;aid&quot;:null,&quot;backgroundColorModified&quot;:true,&quot;font&quot;:{&quot;family&quot;:&quot;Arial&quot;,&quot;size&quot;:20,&quot;color&quot;:&quot;#000000&quot;},&quot;ts&quot;:1630603114717,&quot;cs&quot;:&quot;IjRessh87Sk8sGvmn4G6sg==&quot;,&quot;size&quot;:{&quot;width&quot;:119.50000000000007,&quot;height&quot;:146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130" y="3661726"/>
            <a:ext cx="1138238" cy="1392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77" name="Google Shape;277;p30"/>
          <p:cNvPicPr preferRelativeResize="0"/>
          <p:nvPr/>
        </p:nvPicPr>
        <p:blipFill rotWithShape="1">
          <a:blip r:embed="rId4">
            <a:alphaModFix/>
          </a:blip>
          <a:srcRect r="43207"/>
          <a:stretch/>
        </p:blipFill>
        <p:spPr>
          <a:xfrm>
            <a:off x="238149" y="610375"/>
            <a:ext cx="4630800" cy="33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/>
        </p:nvSpPr>
        <p:spPr>
          <a:xfrm>
            <a:off x="737275" y="1143604"/>
            <a:ext cx="6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(1, 1)</a:t>
            </a:r>
            <a:endParaRPr sz="1500" b="1"/>
          </a:p>
        </p:txBody>
      </p:sp>
      <p:cxnSp>
        <p:nvCxnSpPr>
          <p:cNvPr id="279" name="Google Shape;279;p30"/>
          <p:cNvCxnSpPr/>
          <p:nvPr/>
        </p:nvCxnSpPr>
        <p:spPr>
          <a:xfrm>
            <a:off x="1053885" y="1498346"/>
            <a:ext cx="249000" cy="39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0" name="Google Shape;280;p30"/>
          <p:cNvSpPr/>
          <p:nvPr/>
        </p:nvSpPr>
        <p:spPr>
          <a:xfrm>
            <a:off x="1280267" y="1890146"/>
            <a:ext cx="113100" cy="1131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30" descr="{&quot;id&quot;:&quot;1&quot;,&quot;backgroundColorModified&quot;:true,&quot;code&quot;:&quot;$$\\begin{bmatrix}\n{\\frac{{\\sqrt[]{2}}}{2}}&amp;{0}&amp;{1}\\\\\n{\\frac{{\\sqrt[]{2}}}{2}}&amp;{-2}&amp;{1}\\\\\n{0}&amp;{0}&amp;{1}\\\\\n\\end{bmatrix}\\cdot\\begin{bmatrix}\n{1}\\\\\n{1}\\\\\n{1}\\\\\n\\end{bmatrix}=$$&quot;,&quot;aid&quot;:null,&quot;backgroundColor&quot;:&quot;#ffffff&quot;,&quot;font&quot;:{&quot;color&quot;:&quot;#000000&quot;,&quot;size&quot;:20,&quot;family&quot;:&quot;Arial&quot;},&quot;type&quot;:&quot;$$&quot;,&quot;ts&quot;:1630603134824,&quot;cs&quot;:&quot;+StMH98dhcUREmD6pKseCw==&quot;,&quot;size&quot;:{&quot;width&quot;:305.25,&quot;height&quot;:146.2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113" y="3662328"/>
            <a:ext cx="2907506" cy="139303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/>
          <p:nvPr/>
        </p:nvSpPr>
        <p:spPr>
          <a:xfrm>
            <a:off x="4289765" y="2965290"/>
            <a:ext cx="113100" cy="1131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7562190" y="3551146"/>
            <a:ext cx="1244100" cy="1583100"/>
          </a:xfrm>
          <a:prstGeom prst="rect">
            <a:avLst/>
          </a:prstGeom>
          <a:solidFill>
            <a:srgbClr val="00FF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0"/>
          <p:cNvSpPr/>
          <p:nvPr/>
        </p:nvSpPr>
        <p:spPr>
          <a:xfrm>
            <a:off x="6652746" y="3754700"/>
            <a:ext cx="411900" cy="1206300"/>
          </a:xfrm>
          <a:prstGeom prst="rect">
            <a:avLst/>
          </a:prstGeom>
          <a:solidFill>
            <a:srgbClr val="FF00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0"/>
          <p:cNvSpPr txBox="1"/>
          <p:nvPr/>
        </p:nvSpPr>
        <p:spPr>
          <a:xfrm>
            <a:off x="5111845" y="2829400"/>
            <a:ext cx="107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(1.7, -0.3)</a:t>
            </a:r>
            <a:endParaRPr sz="1500" b="1"/>
          </a:p>
        </p:txBody>
      </p:sp>
      <p:cxnSp>
        <p:nvCxnSpPr>
          <p:cNvPr id="286" name="Google Shape;286;p30"/>
          <p:cNvCxnSpPr/>
          <p:nvPr/>
        </p:nvCxnSpPr>
        <p:spPr>
          <a:xfrm rot="10800000">
            <a:off x="4440423" y="3021850"/>
            <a:ext cx="78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 rotWithShape="1">
          <a:blip r:embed="rId3">
            <a:alphaModFix/>
          </a:blip>
          <a:srcRect r="43207"/>
          <a:stretch/>
        </p:blipFill>
        <p:spPr>
          <a:xfrm>
            <a:off x="238150" y="610375"/>
            <a:ext cx="3376153" cy="246788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 txBox="1"/>
          <p:nvPr/>
        </p:nvSpPr>
        <p:spPr>
          <a:xfrm>
            <a:off x="511577" y="999125"/>
            <a:ext cx="61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</a:rPr>
              <a:t>(1, 1)</a:t>
            </a:r>
            <a:endParaRPr sz="1200" b="1"/>
          </a:p>
        </p:txBody>
      </p:sp>
      <p:cxnSp>
        <p:nvCxnSpPr>
          <p:cNvPr id="296" name="Google Shape;296;p31"/>
          <p:cNvCxnSpPr/>
          <p:nvPr/>
        </p:nvCxnSpPr>
        <p:spPr>
          <a:xfrm>
            <a:off x="832874" y="1257763"/>
            <a:ext cx="181500" cy="28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7" name="Google Shape;297;p31"/>
          <p:cNvSpPr/>
          <p:nvPr/>
        </p:nvSpPr>
        <p:spPr>
          <a:xfrm>
            <a:off x="997921" y="1543410"/>
            <a:ext cx="82500" cy="825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31" descr="{&quot;type&quot;:&quot;$$&quot;,&quot;aid&quot;:null,&quot;font&quot;:{&quot;size&quot;:20,&quot;family&quot;:&quot;Arial&quot;,&quot;color&quot;:&quot;#000000&quot;},&quot;code&quot;:&quot;$$\\text{M}^{-1}=\\begin{bmatrix}\n{\\frac{{\\sqrt[]{2}}}{2}}&amp;{0}&amp;{1}\\\\\n{\\frac{{\\sqrt[]{2}}}{2}}&amp;{-2}&amp;{1}\\\\\n{0}&amp;{0}&amp;{1}\\\\\n\\end{bmatrix}^{-1}$$&quot;,&quot;backgroundColorModified&quot;:true,&quot;backgroundColor&quot;:&quot;#ffffff&quot;,&quot;id&quot;:&quot;1&quot;,&quot;ts&quot;:1630601482068,&quot;cs&quot;:&quot;AQP0SjZhcwscKz8N8hzskA==&quot;,&quot;size&quot;:{&quot;width&quot;:329.75,&quot;height&quot;:152.2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25" y="4065875"/>
            <a:ext cx="2987525" cy="137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/>
          <p:nvPr/>
        </p:nvSpPr>
        <p:spPr>
          <a:xfrm>
            <a:off x="3192040" y="2327259"/>
            <a:ext cx="82500" cy="825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1"/>
          <p:cNvSpPr txBox="1"/>
          <p:nvPr/>
        </p:nvSpPr>
        <p:spPr>
          <a:xfrm>
            <a:off x="3791390" y="2189685"/>
            <a:ext cx="78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</a:rPr>
              <a:t>(1.7, -0.3)</a:t>
            </a:r>
            <a:endParaRPr sz="1200" b="1"/>
          </a:p>
        </p:txBody>
      </p:sp>
      <p:cxnSp>
        <p:nvCxnSpPr>
          <p:cNvPr id="301" name="Google Shape;301;p31"/>
          <p:cNvCxnSpPr/>
          <p:nvPr/>
        </p:nvCxnSpPr>
        <p:spPr>
          <a:xfrm rot="10800000">
            <a:off x="3301731" y="2368495"/>
            <a:ext cx="57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2" name="Google Shape;302;p31"/>
          <p:cNvSpPr txBox="1"/>
          <p:nvPr/>
        </p:nvSpPr>
        <p:spPr>
          <a:xfrm>
            <a:off x="4682113" y="1066375"/>
            <a:ext cx="391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E se quisermos fazer o Inverso?</a:t>
            </a:r>
            <a:endParaRPr sz="2100" b="1"/>
          </a:p>
        </p:txBody>
      </p:sp>
      <p:cxnSp>
        <p:nvCxnSpPr>
          <p:cNvPr id="303" name="Google Shape;303;p31"/>
          <p:cNvCxnSpPr>
            <a:stCxn id="299" idx="4"/>
            <a:endCxn id="297" idx="4"/>
          </p:cNvCxnSpPr>
          <p:nvPr/>
        </p:nvCxnSpPr>
        <p:spPr>
          <a:xfrm rot="5400000" flipH="1">
            <a:off x="1744240" y="920709"/>
            <a:ext cx="783900" cy="2194200"/>
          </a:xfrm>
          <a:prstGeom prst="curvedConnector3">
            <a:avLst>
              <a:gd name="adj1" fmla="val -127330"/>
            </a:avLst>
          </a:prstGeom>
          <a:noFill/>
          <a:ln w="38100" cap="flat" cmpd="sng">
            <a:solidFill>
              <a:srgbClr val="FF00FF"/>
            </a:solidFill>
            <a:prstDash val="lgDash"/>
            <a:round/>
            <a:headEnd type="none" w="med" len="med"/>
            <a:tailEnd type="stealth" w="med" len="med"/>
          </a:ln>
        </p:spPr>
      </p:cxnSp>
      <p:sp>
        <p:nvSpPr>
          <p:cNvPr id="304" name="Google Shape;304;p31"/>
          <p:cNvSpPr txBox="1"/>
          <p:nvPr/>
        </p:nvSpPr>
        <p:spPr>
          <a:xfrm>
            <a:off x="3965825" y="2649513"/>
            <a:ext cx="5028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Calcule a determinante da matriz.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Transponha a matriz original.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Calcule o determinante de cada sub matriz.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Crie a matriz de cofatores.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Divida cada termo da matriz adjunta pela determinante.</a:t>
            </a:r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5635225" y="1747088"/>
            <a:ext cx="223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Matriz Inversa</a:t>
            </a:r>
            <a:endParaRPr sz="2600" b="1"/>
          </a:p>
        </p:txBody>
      </p:sp>
      <p:pic>
        <p:nvPicPr>
          <p:cNvPr id="306" name="Google Shape;306;p31" descr="{&quot;aid&quot;:null,&quot;id&quot;:&quot;1&quot;,&quot;code&quot;:&quot;$$=\\begin{bmatrix}\n{\\frac{2}{{\\sqrt[]{2}}}}&amp;{0}&amp;{-\\frac{2}{{\\sqrt[]{2}}}}\\\\\n{\\frac{1}{2}}&amp;{-\\frac{1}{2}}&amp;{0}\\\\\n{0}&amp;{0}&amp;{1}\\\\\n\\end{bmatrix}$$&quot;,&quot;font&quot;:{&quot;size&quot;:19,&quot;family&quot;:&quot;Arial&quot;,&quot;color&quot;:&quot;#000000&quot;},&quot;type&quot;:&quot;$$&quot;,&quot;backgroundColor&quot;:&quot;#ffffff&quot;,&quot;backgroundColorModified&quot;:true,&quot;ts&quot;:1630602138447,&quot;cs&quot;:&quot;Y1pBIftTsP+Ym3zVYk8iWw==&quot;,&quot;size&quot;:{&quot;width&quot;:272.25,&quot;height&quot;:132.7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7675" y="4107275"/>
            <a:ext cx="2743961" cy="13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Antes de Começarmos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Conceitos matemáticos da aula de hoje: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Matriz Inversa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Mudança de Base / Mudança de Sistema de Coordenadas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14" name="Google Shape;314;p32" descr="{&quot;font&quot;:{&quot;size&quot;:19,&quot;color&quot;:&quot;#000000&quot;,&quot;family&quot;:&quot;Arial&quot;},&quot;id&quot;:&quot;1&quot;,&quot;code&quot;:&quot;$$\\text{M}\\cdot\\text{M}^{-1}=\\begin{bmatrix}\n{\\frac{{\\sqrt[]{2}}}{2}}&amp;{0}&amp;{1}\\\\\n{\\frac{{\\sqrt[]{2}}}{2}}&amp;{-2}&amp;{1}\\\\\n{0}&amp;{0}&amp;{1}\\\\\n\\end{bmatrix}\\cdot\\begin{bmatrix}\n{\\frac{2}{{\\sqrt[]{2}}}}&amp;{0}&amp;{-\\frac{2}{{\\sqrt[]{2}}}}\\\\\n{\\frac{1}{2}}&amp;{-\\frac{1}{2}}&amp;{0}\\\\\n{0}&amp;{0}&amp;{1}\\\\\n\\end{bmatrix}=$$&quot;,&quot;backgroundColor&quot;:&quot;#ffffff&quot;,&quot;aid&quot;:null,&quot;type&quot;:&quot;$$&quot;,&quot;backgroundColorModified&quot;:true,&quot;ts&quot;:1630602820441,&quot;cs&quot;:&quot;IVgfEGG+Q6G4g7DZ1AV5tw==&quot;,&quot;size&quot;:{&quot;width&quot;:640,&quot;height&quot;:139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864816"/>
            <a:ext cx="60960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>
            <a:off x="361938" y="855275"/>
            <a:ext cx="391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Vamos testar:</a:t>
            </a:r>
            <a:endParaRPr sz="2100" b="1"/>
          </a:p>
        </p:txBody>
      </p:sp>
      <p:pic>
        <p:nvPicPr>
          <p:cNvPr id="316" name="Google Shape;316;p32" descr="{&quot;backgroundColor&quot;:&quot;#ffffff&quot;,&quot;backgroundColorModified&quot;:true,&quot;font&quot;:{&quot;size&quot;:20,&quot;color&quot;:&quot;#000000&quot;,&quot;family&quot;:&quot;Arial&quot;},&quot;id&quot;:&quot;1&quot;,&quot;type&quot;:&quot;$$&quot;,&quot;code&quot;:&quot;$$\\begin{bmatrix}\n{1}&amp;{0}&amp;{0}\\\\\n{0}&amp;{1}&amp;{0}\\\\\n{0}&amp;{0}&amp;{1}\\\\\n\\end{bmatrix}$$&quot;,&quot;aid&quot;:null,&quot;ts&quot;:1630602882360,&quot;cs&quot;:&quot;T1zYjQG4wnOOxSNkR8pswQ==&quot;,&quot;size&quot;:{&quot;width&quot;:131.33333333333334,&quot;height&quot;:11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0426" y="1864825"/>
            <a:ext cx="1461194" cy="132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3" descr="{&quot;backgroundColorModified&quot;:true,&quot;backgroundColor&quot;:&quot;#ffffff&quot;,&quot;aid&quot;:null,&quot;id&quot;:&quot;1&quot;,&quot;font&quot;:{&quot;color&quot;:&quot;#000000&quot;,&quot;size&quot;:20,&quot;family&quot;:&quot;Arial&quot;},&quot;type&quot;:&quot;$$&quot;,&quot;code&quot;:&quot;$$\\begin{bmatrix}\n{1}\\\\\n{1}\\\\\n{1}\\\\\n\\end{bmatrix}$$&quot;,&quot;ts&quot;:1630603041022,&quot;cs&quot;:&quot;D7sbfoOmdya/YwdsB5xrJQ==&quot;,&quot;size&quot;:{&quot;width&quot;:37.666666666666664,&quot;height&quot;:119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036" y="4030320"/>
            <a:ext cx="3587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5" name="Google Shape;325;p33"/>
          <p:cNvPicPr preferRelativeResize="0"/>
          <p:nvPr/>
        </p:nvPicPr>
        <p:blipFill rotWithShape="1">
          <a:blip r:embed="rId4">
            <a:alphaModFix/>
          </a:blip>
          <a:srcRect r="43207"/>
          <a:stretch/>
        </p:blipFill>
        <p:spPr>
          <a:xfrm>
            <a:off x="238149" y="610375"/>
            <a:ext cx="4630800" cy="33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737275" y="1143604"/>
            <a:ext cx="6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(1, 1)</a:t>
            </a:r>
            <a:endParaRPr sz="1500" b="1"/>
          </a:p>
        </p:txBody>
      </p:sp>
      <p:cxnSp>
        <p:nvCxnSpPr>
          <p:cNvPr id="327" name="Google Shape;327;p33"/>
          <p:cNvCxnSpPr/>
          <p:nvPr/>
        </p:nvCxnSpPr>
        <p:spPr>
          <a:xfrm>
            <a:off x="1053885" y="1498346"/>
            <a:ext cx="249000" cy="39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33"/>
          <p:cNvSpPr/>
          <p:nvPr/>
        </p:nvSpPr>
        <p:spPr>
          <a:xfrm>
            <a:off x="1280267" y="1890146"/>
            <a:ext cx="113100" cy="1131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" name="Google Shape;329;p33" descr="{&quot;aid&quot;:null,&quot;font&quot;:{&quot;size&quot;:20,&quot;color&quot;:&quot;#000000&quot;,&quot;family&quot;:&quot;Arial&quot;},&quot;backgroundColorModified&quot;:true,&quot;type&quot;:&quot;$$&quot;,&quot;id&quot;:&quot;1&quot;,&quot;code&quot;:&quot;$$\\begin{bmatrix}\n{\\frac{2}{{\\sqrt[]{2}}}}&amp;{0}&amp;{-\\frac{2}{{\\sqrt[]{2}}}}\\\\\n{\\frac{1}{2}}&amp;{-\\frac{1}{2}}&amp;{0}\\\\\n{0}&amp;{0}&amp;{1}\\\\\n\\end{bmatrix}\\cdot\\begin{bmatrix}\n{\\frac{{\\sqrt[]{2}}}{2}+1}\\\\\n{\\frac{{\\sqrt[]{2}}}{2}-1}\\\\\n{1}\\\\\n\\end{bmatrix}=$$&quot;,&quot;backgroundColor&quot;:&quot;#ffffff&quot;,&quot;ts&quot;:1630602985874,&quot;cs&quot;:&quot;lA5nsb/F4CltwKZ1FTkj7w==&quot;,&quot;size&quot;:{&quot;width&quot;:448.6666666666667,&quot;height&quot;:146.3333333333333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975" y="3892621"/>
            <a:ext cx="4273550" cy="13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/>
          <p:nvPr/>
        </p:nvSpPr>
        <p:spPr>
          <a:xfrm>
            <a:off x="4289765" y="2965290"/>
            <a:ext cx="113100" cy="1131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3"/>
          <p:cNvSpPr/>
          <p:nvPr/>
        </p:nvSpPr>
        <p:spPr>
          <a:xfrm>
            <a:off x="6393535" y="3782904"/>
            <a:ext cx="1244100" cy="1583100"/>
          </a:xfrm>
          <a:prstGeom prst="rect">
            <a:avLst/>
          </a:prstGeom>
          <a:solidFill>
            <a:srgbClr val="00FF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3"/>
          <p:cNvSpPr/>
          <p:nvPr/>
        </p:nvSpPr>
        <p:spPr>
          <a:xfrm>
            <a:off x="8100471" y="3995375"/>
            <a:ext cx="411900" cy="1206300"/>
          </a:xfrm>
          <a:prstGeom prst="rect">
            <a:avLst/>
          </a:prstGeom>
          <a:solidFill>
            <a:srgbClr val="FF00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3"/>
          <p:cNvSpPr txBox="1"/>
          <p:nvPr/>
        </p:nvSpPr>
        <p:spPr>
          <a:xfrm>
            <a:off x="5111845" y="2829400"/>
            <a:ext cx="107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(1.7, -0.3)</a:t>
            </a:r>
            <a:endParaRPr sz="1500" b="1"/>
          </a:p>
        </p:txBody>
      </p:sp>
      <p:cxnSp>
        <p:nvCxnSpPr>
          <p:cNvPr id="334" name="Google Shape;334;p33"/>
          <p:cNvCxnSpPr/>
          <p:nvPr/>
        </p:nvCxnSpPr>
        <p:spPr>
          <a:xfrm rot="10800000">
            <a:off x="4440423" y="3021850"/>
            <a:ext cx="78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100"/>
              <a:t>Do espaço do mundo para o espaço da câmera (View)</a:t>
            </a:r>
            <a:endParaRPr sz="2567"/>
          </a:p>
        </p:txBody>
      </p:sp>
      <p:pic>
        <p:nvPicPr>
          <p:cNvPr id="340" name="Google Shape;340;p34" descr="page19image15375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41" name="Google Shape;341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5" descr="page20image3183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233" y="2027229"/>
            <a:ext cx="1991947" cy="196082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Visualização e Perspectiva</a:t>
            </a:r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50" name="Google Shape;350;p35" descr="page20image318440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7246" y="1459242"/>
            <a:ext cx="3533088" cy="18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 descr="page20image318457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1059" y="865815"/>
            <a:ext cx="1387456" cy="173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 descr="page20image318470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03688" y="2059523"/>
            <a:ext cx="1387456" cy="173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5" descr="page20image168473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 flipH="1">
            <a:off x="3680205" y="2285050"/>
            <a:ext cx="1652954" cy="35062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5"/>
          <p:cNvSpPr/>
          <p:nvPr/>
        </p:nvSpPr>
        <p:spPr>
          <a:xfrm>
            <a:off x="4067067" y="1066017"/>
            <a:ext cx="112242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694606" y="4060427"/>
            <a:ext cx="29855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Modelando a cena em coordenadas do mundo 3D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(world Space)</a:t>
            </a: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5715000" y="3988050"/>
            <a:ext cx="314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 em coordenadas da tela em 2D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(Screen Space)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743372"/>
            <a:ext cx="4364010" cy="431902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Coordenadas da Câmera (View)</a:t>
            </a:r>
            <a:endParaRPr/>
          </a:p>
        </p:txBody>
      </p:sp>
      <p:sp>
        <p:nvSpPr>
          <p:cNvPr id="363" name="Google Shape;363;p36"/>
          <p:cNvSpPr txBox="1">
            <a:spLocks noGrp="1"/>
          </p:cNvSpPr>
          <p:nvPr>
            <p:ph type="body" idx="1"/>
          </p:nvPr>
        </p:nvSpPr>
        <p:spPr>
          <a:xfrm>
            <a:off x="4298288" y="1258051"/>
            <a:ext cx="4583723" cy="399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Usaremos esta convenção para o sistema de coordenadas padrão de câmera: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câmera localizada na origem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olhando pelo eixo z negativo 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 vetor vertical é o eixo 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eixo x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19099" lvl="1" indent="-26351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ortogonal a y e z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19099" lvl="1" indent="-263514" algn="l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apontando para direita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025" y="710916"/>
            <a:ext cx="3415819" cy="338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5497" y="553721"/>
            <a:ext cx="3971985" cy="35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Coordenadas da Câmera (View)</a:t>
            </a:r>
            <a:endParaRPr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3903783" y="4238748"/>
            <a:ext cx="4950165" cy="106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Imagem Resultante</a:t>
            </a: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(eixo z como se estivesse saindo da tela)</a:t>
            </a:r>
            <a:endParaRPr/>
          </a:p>
        </p:txBody>
      </p:sp>
      <p:sp>
        <p:nvSpPr>
          <p:cNvPr id="373" name="Google Shape;373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Considere uma câmera apontando para o mundo</a:t>
            </a:r>
            <a:endParaRPr/>
          </a:p>
        </p:txBody>
      </p:sp>
      <p:pic>
        <p:nvPicPr>
          <p:cNvPr id="379" name="Google Shape;379;p38" descr="page24image14782736"/>
          <p:cNvPicPr preferRelativeResize="0"/>
          <p:nvPr/>
        </p:nvPicPr>
        <p:blipFill rotWithShape="1">
          <a:blip r:embed="rId3">
            <a:alphaModFix/>
          </a:blip>
          <a:srcRect t="28871" r="2" b="2"/>
          <a:stretch/>
        </p:blipFill>
        <p:spPr>
          <a:xfrm>
            <a:off x="326153" y="877622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80" name="Google Shape;380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9" descr="page24image14782736"/>
          <p:cNvPicPr preferRelativeResize="0"/>
          <p:nvPr/>
        </p:nvPicPr>
        <p:blipFill rotWithShape="1">
          <a:blip r:embed="rId3">
            <a:alphaModFix/>
          </a:blip>
          <a:srcRect l="51020" t="67777" r="16513" b="13155"/>
          <a:stretch/>
        </p:blipFill>
        <p:spPr>
          <a:xfrm>
            <a:off x="661210" y="914440"/>
            <a:ext cx="7821580" cy="344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Considere uma câmera apontando para o mundo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389" name="Google Shape;389;p39"/>
          <p:cNvSpPr/>
          <p:nvPr/>
        </p:nvSpPr>
        <p:spPr>
          <a:xfrm>
            <a:off x="180950" y="4439700"/>
            <a:ext cx="8859000" cy="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Função LookAt:</a:t>
            </a:r>
            <a:endParaRPr sz="1900" b="1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800">
                <a:solidFill>
                  <a:schemeClr val="dk1"/>
                </a:solidFill>
              </a:rPr>
              <a:t>at,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r>
              <a:rPr lang="pt-BR" sz="1800">
                <a:solidFill>
                  <a:schemeClr val="dk1"/>
                </a:solidFill>
              </a:rPr>
              <a:t>,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eye : fornecidos em coordenadas do espaço do mundo (3D)</a:t>
            </a:r>
            <a:endParaRPr sz="1100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matriz de transformação do espaço do mundo para o espaço da câmera</a:t>
            </a:r>
            <a:endParaRPr sz="1100"/>
          </a:p>
        </p:txBody>
      </p:sp>
      <p:cxnSp>
        <p:nvCxnSpPr>
          <p:cNvPr id="390" name="Google Shape;390;p39"/>
          <p:cNvCxnSpPr/>
          <p:nvPr/>
        </p:nvCxnSpPr>
        <p:spPr>
          <a:xfrm flipH="1">
            <a:off x="1756645" y="2430952"/>
            <a:ext cx="2802900" cy="2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diamond" w="med" len="med"/>
          </a:ln>
        </p:spPr>
      </p:cxnSp>
      <p:cxnSp>
        <p:nvCxnSpPr>
          <p:cNvPr id="391" name="Google Shape;391;p39"/>
          <p:cNvCxnSpPr/>
          <p:nvPr/>
        </p:nvCxnSpPr>
        <p:spPr>
          <a:xfrm rot="10800000">
            <a:off x="4559545" y="1769423"/>
            <a:ext cx="1" cy="783772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92" name="Google Shape;392;p39"/>
          <p:cNvSpPr/>
          <p:nvPr/>
        </p:nvSpPr>
        <p:spPr>
          <a:xfrm>
            <a:off x="2935351" y="1578625"/>
            <a:ext cx="162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 = para cima</a:t>
            </a:r>
            <a:endParaRPr sz="1100"/>
          </a:p>
        </p:txBody>
      </p:sp>
      <p:sp>
        <p:nvSpPr>
          <p:cNvPr id="393" name="Google Shape;393;p39"/>
          <p:cNvSpPr/>
          <p:nvPr/>
        </p:nvSpPr>
        <p:spPr>
          <a:xfrm>
            <a:off x="1730457" y="2637083"/>
            <a:ext cx="270599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</a:rPr>
              <a:t>at</a:t>
            </a: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1500" b="1">
                <a:solidFill>
                  <a:schemeClr val="lt1"/>
                </a:solidFill>
              </a:rPr>
              <a:t>ponto</a:t>
            </a: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visualização</a:t>
            </a:r>
            <a:endParaRPr sz="1100"/>
          </a:p>
        </p:txBody>
      </p:sp>
      <p:sp>
        <p:nvSpPr>
          <p:cNvPr id="394" name="Google Shape;394;p39"/>
          <p:cNvSpPr/>
          <p:nvPr/>
        </p:nvSpPr>
        <p:spPr>
          <a:xfrm>
            <a:off x="4648848" y="2452425"/>
            <a:ext cx="2370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eye = ponto de vista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9619" y="969968"/>
            <a:ext cx="5002018" cy="189348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Formas de Pensar em Transformações</a:t>
            </a:r>
            <a:endParaRPr/>
          </a:p>
        </p:txBody>
      </p:sp>
      <p:sp>
        <p:nvSpPr>
          <p:cNvPr id="401" name="Google Shape;401;p40"/>
          <p:cNvSpPr txBox="1">
            <a:spLocks noGrp="1"/>
          </p:cNvSpPr>
          <p:nvPr>
            <p:ph type="body" idx="1"/>
          </p:nvPr>
        </p:nvSpPr>
        <p:spPr>
          <a:xfrm>
            <a:off x="390547" y="838986"/>
            <a:ext cx="3649825" cy="179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Interpretação de transformações apresentada até aqui: </a:t>
            </a:r>
            <a:r>
              <a:rPr lang="pt-BR" sz="1600" b="1"/>
              <a:t>pontos são movidos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Ponto</a:t>
            </a:r>
            <a:r>
              <a:rPr lang="pt-BR"/>
              <a:t> </a:t>
            </a:r>
            <a:r>
              <a:rPr lang="pt-BR" i="1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pt-BR" sz="1600"/>
              <a:t>foi movido para </a:t>
            </a:r>
            <a:r>
              <a:rPr lang="pt-BR" i="1">
                <a:latin typeface="Arial"/>
                <a:ea typeface="Arial"/>
                <a:cs typeface="Arial"/>
                <a:sym typeface="Arial"/>
              </a:rPr>
              <a:t>f(x)</a:t>
            </a:r>
            <a:endParaRPr sz="16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03" name="Google Shape;40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043401"/>
            <a:ext cx="3565359" cy="2501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0"/>
          <p:cNvCxnSpPr/>
          <p:nvPr/>
        </p:nvCxnSpPr>
        <p:spPr>
          <a:xfrm>
            <a:off x="205607" y="2995727"/>
            <a:ext cx="8624131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5" name="Google Shape;405;p40"/>
          <p:cNvSpPr txBox="1"/>
          <p:nvPr/>
        </p:nvSpPr>
        <p:spPr>
          <a:xfrm>
            <a:off x="4572000" y="3431640"/>
            <a:ext cx="4289637" cy="189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Outra interpretação é a de que a transformações mudou o sistema de coordenadas, ou seja, a representação de </a:t>
            </a:r>
            <a:r>
              <a:rPr lang="pt-BR" sz="20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mudou pois está expresso em um novo sistema de coordenadas, ou seja, </a:t>
            </a:r>
            <a:r>
              <a:rPr lang="pt-BR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movemos o mundo</a:t>
            </a: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600" b="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 rotWithShape="1">
          <a:blip r:embed="rId3">
            <a:alphaModFix/>
          </a:blip>
          <a:srcRect b="61757"/>
          <a:stretch/>
        </p:blipFill>
        <p:spPr>
          <a:xfrm>
            <a:off x="912948" y="1205432"/>
            <a:ext cx="6988406" cy="17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t="54506"/>
          <a:stretch/>
        </p:blipFill>
        <p:spPr>
          <a:xfrm>
            <a:off x="912949" y="3538152"/>
            <a:ext cx="6988406" cy="211002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Duas interpretações para uma transformação</a:t>
            </a: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75108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Interpretação 1: transforme os pontos de objeto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Interpretação 2: transforme o sistema de coordenadas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806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Inversas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80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pt-BR" sz="4400"/>
              <a:t>M</a:t>
            </a:r>
            <a:r>
              <a:rPr lang="pt-BR" sz="4400" baseline="30000"/>
              <a:t>-1</a:t>
            </a:r>
            <a:endParaRPr sz="4400"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390548" y="1866030"/>
            <a:ext cx="842823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pt-BR" sz="2200" b="0" i="0" u="none" strike="noStrike" cap="none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é a transformada inversa de M, tanto no sentido algébrico, como geométrico.</a:t>
            </a:r>
            <a:endParaRPr/>
          </a:p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1078" y="2724399"/>
            <a:ext cx="2868735" cy="2686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Função "LookAt"</a:t>
            </a:r>
            <a:endParaRPr/>
          </a:p>
        </p:txBody>
      </p:sp>
      <p:sp>
        <p:nvSpPr>
          <p:cNvPr id="411" name="Google Shape;411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102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função LookAt cria uma matriz de visualização (LookAt Matrix) que transforma vértices do espaço do mundo para o espaço da câmera (View).</a:t>
            </a:r>
            <a:endParaRPr/>
          </a:p>
        </p:txBody>
      </p:sp>
      <p:sp>
        <p:nvSpPr>
          <p:cNvPr id="412" name="Google Shape;41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413" name="Google Shape;413;p41"/>
          <p:cNvSpPr txBox="1"/>
          <p:nvPr/>
        </p:nvSpPr>
        <p:spPr>
          <a:xfrm>
            <a:off x="4742400" y="5345550"/>
            <a:ext cx="3588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hlinkClick r:id="rId3"/>
              </a:rPr>
              <a:t>http://www.songho.ca/opengl/gl_camera.html</a:t>
            </a:r>
            <a:r>
              <a:rPr lang="pt-BR" sz="900"/>
              <a:t> </a:t>
            </a:r>
            <a:endParaRPr sz="900"/>
          </a:p>
        </p:txBody>
      </p:sp>
      <p:pic>
        <p:nvPicPr>
          <p:cNvPr id="414" name="Google Shape;4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2151247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Transformação Simples de Câmera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89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um objeto posicionado no mundo.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a câmera na posição (4, 2, 0), olhando pelo eixo X.</a:t>
            </a:r>
            <a:endParaRPr/>
          </a:p>
        </p:txBody>
      </p:sp>
      <p:sp>
        <p:nvSpPr>
          <p:cNvPr id="422" name="Google Shape;42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grpSp>
        <p:nvGrpSpPr>
          <p:cNvPr id="423" name="Google Shape;423;p42"/>
          <p:cNvGrpSpPr/>
          <p:nvPr/>
        </p:nvGrpSpPr>
        <p:grpSpPr>
          <a:xfrm>
            <a:off x="893293" y="1627719"/>
            <a:ext cx="6809989" cy="2347275"/>
            <a:chOff x="934826" y="1564849"/>
            <a:chExt cx="6919386" cy="2384982"/>
          </a:xfrm>
        </p:grpSpPr>
        <p:pic>
          <p:nvPicPr>
            <p:cNvPr id="424" name="Google Shape;424;p42"/>
            <p:cNvPicPr preferRelativeResize="0"/>
            <p:nvPr/>
          </p:nvPicPr>
          <p:blipFill rotWithShape="1">
            <a:blip r:embed="rId3">
              <a:alphaModFix/>
            </a:blip>
            <a:srcRect t="2509"/>
            <a:stretch/>
          </p:blipFill>
          <p:spPr>
            <a:xfrm>
              <a:off x="1069390" y="1564849"/>
              <a:ext cx="6784822" cy="2384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42"/>
            <p:cNvSpPr/>
            <p:nvPr/>
          </p:nvSpPr>
          <p:spPr>
            <a:xfrm>
              <a:off x="2545238" y="2158738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962347" y="3282099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934826" y="2757340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42"/>
          <p:cNvSpPr txBox="1"/>
          <p:nvPr/>
        </p:nvSpPr>
        <p:spPr>
          <a:xfrm>
            <a:off x="190369" y="3980469"/>
            <a:ext cx="8793373" cy="143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Quais transformações no sistema de coordenadas são necessárias para colocar a câmera na origem vendo pelo eixo –Z?</a:t>
            </a:r>
            <a:endParaRPr/>
          </a:p>
        </p:txBody>
      </p:sp>
      <p:sp>
        <p:nvSpPr>
          <p:cNvPr id="429" name="Google Shape;429;p42"/>
          <p:cNvSpPr/>
          <p:nvPr/>
        </p:nvSpPr>
        <p:spPr>
          <a:xfrm>
            <a:off x="1387298" y="5366600"/>
            <a:ext cx="6642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A conveniência de fazer essa mudança de sistema de coordenadas ficará logo clara!</a:t>
            </a:r>
            <a:endParaRPr/>
          </a:p>
        </p:txBody>
      </p:sp>
      <p:sp>
        <p:nvSpPr>
          <p:cNvPr id="430" name="Google Shape;430;p42"/>
          <p:cNvSpPr txBox="1"/>
          <p:nvPr/>
        </p:nvSpPr>
        <p:spPr>
          <a:xfrm>
            <a:off x="331750" y="4568400"/>
            <a:ext cx="86520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3749" lvl="0" indent="-21374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Transladar os vértices do objeto por (-4, -2, 0), para fazer a câmera na origem.</a:t>
            </a:r>
            <a:endParaRPr>
              <a:solidFill>
                <a:schemeClr val="dk1"/>
              </a:solidFill>
            </a:endParaRPr>
          </a:p>
          <a:p>
            <a:pPr marL="213749" lvl="0" indent="-21374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Rotacionar os vértices do objeto por pi/2 no eixo Y, para fazer a câmera olhar por –Z.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3"/>
          <p:cNvPicPr preferRelativeResize="0"/>
          <p:nvPr/>
        </p:nvPicPr>
        <p:blipFill rotWithShape="1">
          <a:blip r:embed="rId3">
            <a:alphaModFix/>
          </a:blip>
          <a:srcRect l="36083" r="29613"/>
          <a:stretch/>
        </p:blipFill>
        <p:spPr>
          <a:xfrm rot="-2944247" flipH="1">
            <a:off x="4157549" y="1557558"/>
            <a:ext cx="2045300" cy="210503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3"/>
          <p:cNvSpPr txBox="1"/>
          <p:nvPr/>
        </p:nvSpPr>
        <p:spPr>
          <a:xfrm>
            <a:off x="4427894" y="1979017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00"/>
                </a:solidFill>
              </a:rPr>
              <a:t>v</a:t>
            </a:r>
            <a:endParaRPr sz="2000" b="1">
              <a:solidFill>
                <a:srgbClr val="00FF00"/>
              </a:solidFill>
            </a:endParaRPr>
          </a:p>
        </p:txBody>
      </p:sp>
      <p:pic>
        <p:nvPicPr>
          <p:cNvPr id="438" name="Google Shape;4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800" y="1445326"/>
            <a:ext cx="1376700" cy="1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Identificando coordenadas ortonormais</a:t>
            </a:r>
            <a:endParaRPr/>
          </a:p>
        </p:txBody>
      </p:sp>
      <p:sp>
        <p:nvSpPr>
          <p:cNvPr id="440" name="Google Shape;440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441" name="Google Shape;441;p43"/>
          <p:cNvSpPr txBox="1"/>
          <p:nvPr/>
        </p:nvSpPr>
        <p:spPr>
          <a:xfrm>
            <a:off x="5375725" y="5096750"/>
            <a:ext cx="1824600" cy="36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X é o produto vetorial</a:t>
            </a:r>
            <a:endParaRPr/>
          </a:p>
        </p:txBody>
      </p:sp>
      <p:cxnSp>
        <p:nvCxnSpPr>
          <p:cNvPr id="442" name="Google Shape;442;p43"/>
          <p:cNvCxnSpPr/>
          <p:nvPr/>
        </p:nvCxnSpPr>
        <p:spPr>
          <a:xfrm rot="10800000">
            <a:off x="5123225" y="1340875"/>
            <a:ext cx="0" cy="12969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43"/>
          <p:cNvCxnSpPr/>
          <p:nvPr/>
        </p:nvCxnSpPr>
        <p:spPr>
          <a:xfrm rot="10800000">
            <a:off x="4495750" y="2141206"/>
            <a:ext cx="619800" cy="5349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4" name="Google Shape;444;p43"/>
          <p:cNvSpPr txBox="1"/>
          <p:nvPr/>
        </p:nvSpPr>
        <p:spPr>
          <a:xfrm>
            <a:off x="5084719" y="2472821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FF"/>
                </a:solidFill>
              </a:rPr>
              <a:t>w</a:t>
            </a:r>
            <a:endParaRPr sz="2000" b="1">
              <a:solidFill>
                <a:srgbClr val="00FFFF"/>
              </a:solidFill>
            </a:endParaRPr>
          </a:p>
        </p:txBody>
      </p:sp>
      <p:cxnSp>
        <p:nvCxnSpPr>
          <p:cNvPr id="445" name="Google Shape;445;p43"/>
          <p:cNvCxnSpPr/>
          <p:nvPr/>
        </p:nvCxnSpPr>
        <p:spPr>
          <a:xfrm rot="10800000" flipH="1">
            <a:off x="5138285" y="2292010"/>
            <a:ext cx="1881000" cy="3684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43"/>
          <p:cNvCxnSpPr/>
          <p:nvPr/>
        </p:nvCxnSpPr>
        <p:spPr>
          <a:xfrm rot="10800000" flipH="1">
            <a:off x="5123235" y="2540710"/>
            <a:ext cx="644400" cy="1197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43"/>
          <p:cNvCxnSpPr/>
          <p:nvPr/>
        </p:nvCxnSpPr>
        <p:spPr>
          <a:xfrm flipH="1">
            <a:off x="4735035" y="2660410"/>
            <a:ext cx="388200" cy="593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43"/>
          <p:cNvSpPr txBox="1"/>
          <p:nvPr/>
        </p:nvSpPr>
        <p:spPr>
          <a:xfrm>
            <a:off x="6186221" y="2764994"/>
            <a:ext cx="7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at (ponto)</a:t>
            </a:r>
            <a:endParaRPr/>
          </a:p>
        </p:txBody>
      </p:sp>
      <p:sp>
        <p:nvSpPr>
          <p:cNvPr id="449" name="Google Shape;449;p43"/>
          <p:cNvSpPr txBox="1"/>
          <p:nvPr/>
        </p:nvSpPr>
        <p:spPr>
          <a:xfrm>
            <a:off x="3190350" y="1969225"/>
            <a:ext cx="86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eye (ponto)</a:t>
            </a:r>
            <a:endParaRPr/>
          </a:p>
        </p:txBody>
      </p:sp>
      <p:cxnSp>
        <p:nvCxnSpPr>
          <p:cNvPr id="450" name="Google Shape;450;p43"/>
          <p:cNvCxnSpPr/>
          <p:nvPr/>
        </p:nvCxnSpPr>
        <p:spPr>
          <a:xfrm>
            <a:off x="3897950" y="2344821"/>
            <a:ext cx="1175700" cy="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1" name="Google Shape;451;p43"/>
          <p:cNvSpPr txBox="1"/>
          <p:nvPr/>
        </p:nvSpPr>
        <p:spPr>
          <a:xfrm>
            <a:off x="5084729" y="1114760"/>
            <a:ext cx="7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F9000"/>
                </a:solidFill>
              </a:rPr>
              <a:t>up (vetor)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452" name="Google Shape;452;p43"/>
          <p:cNvSpPr txBox="1"/>
          <p:nvPr/>
        </p:nvSpPr>
        <p:spPr>
          <a:xfrm>
            <a:off x="4412010" y="2691475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</a:rPr>
              <a:t>u</a:t>
            </a:r>
            <a:endParaRPr sz="2000" b="1">
              <a:solidFill>
                <a:srgbClr val="FF0000"/>
              </a:solidFill>
            </a:endParaRPr>
          </a:p>
        </p:txBody>
      </p:sp>
      <p:pic>
        <p:nvPicPr>
          <p:cNvPr id="453" name="Google Shape;453;p43" descr="{&quot;code&quot;:&quot;\\begin{lalign*}\n&amp;{w\\,=\\frac{\\text{at}\\;\\text{-}\\;\\text{eye}}{\\left|\\text{at}\\;\\text{-}\\;\\text{eye}\\right|}}\\\\\n&amp;{}\\\\\n&amp;{u\\,=\\frac{w\\;\\times\\,\\text{up}}{\\left|w\\;\\times\\,\\text{up}\\right|}\\,}\\\\\n&amp;{}\\\\\n&amp;{v\\,=\\,\\frac{u\\,\\times\\,w}{\\left|u\\,\\times\\,w\\right|}\\,}\t\n\\end{lalign*}&quot;,&quot;font&quot;:{&quot;size&quot;:23,&quot;family&quot;:&quot;Arial&quot;,&quot;color&quot;:&quot;#000000&quot;},&quot;id&quot;:&quot;2&quot;,&quot;type&quot;:&quot;lalign*&quot;,&quot;backgroundColorModified&quot;:false,&quot;aid&quot;:null,&quot;backgroundColor&quot;:&quot;#FFFFFF&quot;,&quot;ts&quot;:1630453803355,&quot;cs&quot;:&quot;UtQrcp0A7AghGMxWB9ZySQ==&quot;,&quot;size&quot;:{&quot;width&quot;:231.25,&quot;height&quot;:349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675" y="1085299"/>
            <a:ext cx="2202656" cy="3324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43"/>
          <p:cNvCxnSpPr/>
          <p:nvPr/>
        </p:nvCxnSpPr>
        <p:spPr>
          <a:xfrm rot="10800000" flipH="1">
            <a:off x="6677165" y="2333173"/>
            <a:ext cx="328800" cy="6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5" name="Google Shape;455;p43"/>
          <p:cNvSpPr/>
          <p:nvPr/>
        </p:nvSpPr>
        <p:spPr>
          <a:xfrm>
            <a:off x="5085388" y="2629504"/>
            <a:ext cx="75300" cy="753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3"/>
          <p:cNvSpPr/>
          <p:nvPr/>
        </p:nvSpPr>
        <p:spPr>
          <a:xfrm>
            <a:off x="6983652" y="2256848"/>
            <a:ext cx="75300" cy="753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Câmera olhando para uma direção qualquer</a:t>
            </a:r>
            <a:endParaRPr/>
          </a:p>
        </p:txBody>
      </p:sp>
      <p:sp>
        <p:nvSpPr>
          <p:cNvPr id="463" name="Google Shape;463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64" name="Google Shape;46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759" y="4478453"/>
            <a:ext cx="2317290" cy="103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8780" y="4719713"/>
            <a:ext cx="3239368" cy="8617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44"/>
          <p:cNvGrpSpPr/>
          <p:nvPr/>
        </p:nvGrpSpPr>
        <p:grpSpPr>
          <a:xfrm>
            <a:off x="809775" y="1408481"/>
            <a:ext cx="7178737" cy="2243391"/>
            <a:chOff x="571507" y="1870288"/>
            <a:chExt cx="7825089" cy="2445379"/>
          </a:xfrm>
        </p:grpSpPr>
        <p:pic>
          <p:nvPicPr>
            <p:cNvPr id="467" name="Google Shape;467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2729" y="1870288"/>
              <a:ext cx="7583867" cy="2445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44"/>
            <p:cNvSpPr/>
            <p:nvPr/>
          </p:nvSpPr>
          <p:spPr>
            <a:xfrm>
              <a:off x="571507" y="3087064"/>
              <a:ext cx="482400" cy="40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1589394" y="3650092"/>
              <a:ext cx="482400" cy="40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44"/>
          <p:cNvSpPr txBox="1">
            <a:spLocks noGrp="1"/>
          </p:cNvSpPr>
          <p:nvPr>
            <p:ph type="body" idx="1"/>
          </p:nvPr>
        </p:nvSpPr>
        <p:spPr>
          <a:xfrm>
            <a:off x="390548" y="650449"/>
            <a:ext cx="84282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Considere a câmera na origem olhando para uma direção w.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Qual transformação no sistema de coordenadas que rotaciona a câmera para estar olhando pelo eixo –Z?</a:t>
            </a:r>
            <a:endParaRPr/>
          </a:p>
        </p:txBody>
      </p:sp>
      <p:pic>
        <p:nvPicPr>
          <p:cNvPr id="471" name="Google Shape;471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48780" y="3415880"/>
            <a:ext cx="2810900" cy="735693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4"/>
          <p:cNvSpPr/>
          <p:nvPr/>
        </p:nvSpPr>
        <p:spPr>
          <a:xfrm>
            <a:off x="237506" y="3638737"/>
            <a:ext cx="3334374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uma base ortonormal para o W</a:t>
            </a:r>
            <a:endParaRPr sz="1200"/>
          </a:p>
        </p:txBody>
      </p:sp>
      <p:sp>
        <p:nvSpPr>
          <p:cNvPr id="473" name="Google Shape;473;p44"/>
          <p:cNvSpPr/>
          <p:nvPr/>
        </p:nvSpPr>
        <p:spPr>
          <a:xfrm>
            <a:off x="4775049" y="3022510"/>
            <a:ext cx="3337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Porém precisamos do inverso disso:</a:t>
            </a:r>
            <a:endParaRPr sz="1200"/>
          </a:p>
        </p:txBody>
      </p:sp>
      <p:sp>
        <p:nvSpPr>
          <p:cNvPr id="474" name="Google Shape;474;p44"/>
          <p:cNvSpPr/>
          <p:nvPr/>
        </p:nvSpPr>
        <p:spPr>
          <a:xfrm>
            <a:off x="4740142" y="4376636"/>
            <a:ext cx="2933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Isso é mesmo a matriz inversa?</a:t>
            </a:r>
            <a:endParaRPr sz="1200"/>
          </a:p>
        </p:txBody>
      </p:sp>
      <p:sp>
        <p:nvSpPr>
          <p:cNvPr id="475" name="Google Shape;475;p44"/>
          <p:cNvSpPr/>
          <p:nvPr/>
        </p:nvSpPr>
        <p:spPr>
          <a:xfrm>
            <a:off x="224805" y="3927790"/>
            <a:ext cx="422949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matriz de rotação R, mapeia o eixo x para u,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o eixo y para v e o eixo z para -w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de "Look-At"</a:t>
            </a: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834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matriz do espaço da câmera para o espaço do mundo é uma mudança do sistema de coordenadas para o espaço (u, v, -w, e)</a:t>
            </a:r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483" name="Google Shape;483;p45"/>
          <p:cNvSpPr txBox="1"/>
          <p:nvPr/>
        </p:nvSpPr>
        <p:spPr>
          <a:xfrm>
            <a:off x="390548" y="3490275"/>
            <a:ext cx="84282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transformação de “look-at” é o inverso da matriz acima:</a:t>
            </a:r>
            <a:endParaRPr/>
          </a:p>
        </p:txBody>
      </p:sp>
      <p:sp>
        <p:nvSpPr>
          <p:cNvPr id="484" name="Google Shape;484;p45"/>
          <p:cNvSpPr/>
          <p:nvPr/>
        </p:nvSpPr>
        <p:spPr>
          <a:xfrm>
            <a:off x="3764475" y="3918150"/>
            <a:ext cx="4061700" cy="1422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45" descr="{&quot;type&quot;:&quot;$$&quot;,&quot;font&quot;:{&quot;size&quot;:12,&quot;color&quot;:&quot;#000000&quot;,&quot;family&quot;:&quot;Arial&quot;},&quot;backgroundColor&quot;:&quot;#FFFFFF&quot;,&quot;backgroundColorModified&quot;:false,&quot;aid&quot;:null,&quot;id&quot;:&quot;3&quot;,&quot;code&quot;:&quot;$$\\begin{bmatrix}\n{\\text{u}_{x}}&amp;{\\text{v}_{x}}&amp;{\\text{-w}_{x}}&amp;{\\text{e}_{x}}\\\\\n{\\text{u}_{y}}&amp;{\\text{v}_{y}}&amp;{\\text{-w}_{y}}&amp;{\\text{e}_{y}}\\\\\n{\\text{u}_{z}}&amp;{\\text{v}_{z}}&amp;{\\text{-w}_{z}}&amp;{\\text{e}_{z}}\\\\\n{0}&amp;{0}&amp;{0}&amp;{1}\\\\\n\\end{bmatrix}$$&quot;,&quot;ts&quot;:1630454493267,&quot;cs&quot;:&quot;fFr/nzUz2RkXTh6HYWLSfA==&quot;,&quot;size&quot;:{&quot;width&quot;:152.16666666666666,&quot;height&quot;:9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313" y="1746550"/>
            <a:ext cx="2209387" cy="14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5" descr="{&quot;backgroundColorModified&quot;:false,&quot;type&quot;:&quot;$$&quot;,&quot;id&quot;:&quot;3&quot;,&quot;aid&quot;:null,&quot;font&quot;:{&quot;color&quot;:&quot;#000000&quot;,&quot;family&quot;:&quot;Arial&quot;,&quot;size&quot;:18},&quot;backgroundColor&quot;:&quot;#FFFFFF&quot;,&quot;code&quot;:&quot;$$\\begin{bmatrix}\n{\\text{u}_{x}}&amp;{\\text{v}_{x}}&amp;{\\text{-w}_{x}}&amp;{\\text{e}_{x}}\\\\\n{\\text{u}_{y}}&amp;{\\text{v}_{y}}&amp;{\\text{-w}_{y}}&amp;{\\text{e}_{y}}\\\\\n{\\text{u}_{z}}&amp;{\\text{v}_{z}}&amp;{\\text{-w}_{z}}&amp;{\\text{e}_{z}}\\\\\n{0}&amp;{0}&amp;{0}&amp;{1}\\\\\n\\end{bmatrix}^{-1}=\\begin{bmatrix}\n{\\text{u}_{x}}&amp;{\\text{u}_{y}}&amp;{\\text{u}_{z}}&amp;{0}\\\\\n{\\text{v}_{x}}&amp;{\\text{v}_{y}}&amp;{\\text{v}_{z}}&amp;{0}\\\\\n{\\text{-w}_{x}}&amp;{\\text{-w}_{y}}&amp;{\\text{-w}_{z}}&amp;{0}\\\\\n{0}&amp;{0}&amp;{0}&amp;{1}\\\\\n\\end{bmatrix}\\cdot\\begin{bmatrix}\n{1}&amp;{0}&amp;{0}&amp;{\\text{-e}_{x}}\\\\\n{0}&amp;{1}&amp;{0}&amp;{\\text{-e}_{y}}\\\\\n{0}&amp;{0}&amp;{1}&amp;{\\text{-e}_{z}}\\\\\n{0}&amp;{0}&amp;{0}&amp;{1}\\\\\n\\end{bmatrix}$$&quot;,&quot;ts&quot;:1630454705874,&quot;cs&quot;:&quot;IU+LwNu03487HVQ8Rt2TBw==&quot;,&quot;size&quot;:{&quot;width&quot;:771.5,&quot;height&quot;:15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563" y="3963387"/>
            <a:ext cx="6579506" cy="13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93" name="Google Shape;4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61" y="0"/>
            <a:ext cx="7503478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500" name="Google Shape;5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0" cy="54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Inversa de Bases Ortogonais</a:t>
            </a:r>
            <a:endParaRPr/>
          </a:p>
        </p:txBody>
      </p:sp>
      <p:sp>
        <p:nvSpPr>
          <p:cNvPr id="507" name="Google Shape;50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508" name="Google Shape;5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5" y="1143776"/>
            <a:ext cx="4320210" cy="388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640" y="1143775"/>
            <a:ext cx="4320209" cy="251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5650" y="4285514"/>
            <a:ext cx="4320200" cy="5472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1" name="Google Shape;511;p48"/>
          <p:cNvSpPr txBox="1"/>
          <p:nvPr/>
        </p:nvSpPr>
        <p:spPr>
          <a:xfrm>
            <a:off x="4131750" y="5345625"/>
            <a:ext cx="420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6"/>
              </a:rPr>
              <a:t>http://www.mat.puc-rio.br/cursos/MAT1200/roteiros//aula21b.pdf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inversa do produto de A por B é igual ao produto das matrizes inversa de B pela inversa de A</a:t>
            </a:r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Inversas do produto de duas matrizes</a:t>
            </a:r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520" name="Google Shape;520;p49" descr="{&quot;code&quot;:&quot;$$\\left(T\\cdot R\\right)^{-1}=R^{-1}\\cdot T^{-1}$$&quot;,&quot;backgroundColor&quot;:&quot;#FFFFFF&quot;,&quot;type&quot;:&quot;$$&quot;,&quot;backgroundColorModified&quot;:false,&quot;aid&quot;:null,&quot;font&quot;:{&quot;size&quot;:41.5,&quot;family&quot;:&quot;Verdana&quot;,&quot;color&quot;:&quot;#000000&quot;},&quot;id&quot;:&quot;5&quot;,&quot;ts&quot;:1631368313117,&quot;cs&quot;:&quot;kjIHYTthEp7xiRmrDDn9+Q==&quot;,&quot;size&quot;:{&quot;width&quot;:628.5,&quot;height&quot;:82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938" y="2074113"/>
            <a:ext cx="5986463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6" name="Google Shape;52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Malhas Poligonais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527" name="Google Shape;52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Inversas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86500" y="867275"/>
            <a:ext cx="86328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M 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 a matriz de uma transforma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ção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linear, ent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ão a matriz de sua transformação 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inversa 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</a:t>
            </a:r>
            <a:r>
              <a:rPr lang="pt-BR" sz="2150" b="0" i="0" u="none" strike="noStrike" cap="none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(matriz inversa de M).</a:t>
            </a: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Lembre que</a:t>
            </a: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sendo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150"/>
          </a:p>
        </p:txBody>
      </p:sp>
      <p:pic>
        <p:nvPicPr>
          <p:cNvPr id="54" name="Google Shape;5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950" y="2021325"/>
            <a:ext cx="3594103" cy="7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200" y="3460175"/>
            <a:ext cx="2339166" cy="13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de Triângulos</a:t>
            </a:r>
            <a:endParaRPr/>
          </a:p>
        </p:txBody>
      </p:sp>
      <p:sp>
        <p:nvSpPr>
          <p:cNvPr id="533" name="Google Shape;53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534" name="Google Shape;534;p51" descr="PS 2 - Triangle Mesh Processing and Simplific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868" y="814937"/>
            <a:ext cx="4110264" cy="441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Pequena Malha de Triângulos</a:t>
            </a:r>
            <a:endParaRPr/>
          </a:p>
        </p:txBody>
      </p:sp>
      <p:sp>
        <p:nvSpPr>
          <p:cNvPr id="540" name="Google Shape;540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541" name="Google Shape;541;p52" descr="page2image3576049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10644" y="1277144"/>
            <a:ext cx="39879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2"/>
          <p:cNvSpPr/>
          <p:nvPr/>
        </p:nvSpPr>
        <p:spPr>
          <a:xfrm>
            <a:off x="3282101" y="5041400"/>
            <a:ext cx="318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vértices, 12 triângulos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Topologia versus Geometria</a:t>
            </a:r>
            <a:endParaRPr/>
          </a:p>
        </p:txBody>
      </p:sp>
      <p:sp>
        <p:nvSpPr>
          <p:cNvPr id="548" name="Google Shape;548;p53"/>
          <p:cNvSpPr txBox="1">
            <a:spLocks noGrp="1"/>
          </p:cNvSpPr>
          <p:nvPr>
            <p:ph type="body" idx="1"/>
          </p:nvPr>
        </p:nvSpPr>
        <p:spPr>
          <a:xfrm>
            <a:off x="475013" y="856049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Mesma geometria, diferente topologia da malha </a:t>
            </a:r>
            <a:endParaRPr/>
          </a:p>
        </p:txBody>
      </p:sp>
      <p:sp>
        <p:nvSpPr>
          <p:cNvPr id="549" name="Google Shape;549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550" name="Google Shape;550;p53"/>
          <p:cNvSpPr txBox="1"/>
          <p:nvPr/>
        </p:nvSpPr>
        <p:spPr>
          <a:xfrm>
            <a:off x="475013" y="320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Mesma topologia, diferente geometria</a:t>
            </a:r>
            <a:endParaRPr/>
          </a:p>
        </p:txBody>
      </p:sp>
      <p:pic>
        <p:nvPicPr>
          <p:cNvPr id="551" name="Google Shape;551;p53" descr="page16image36103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3813" y="1396286"/>
            <a:ext cx="3577389" cy="151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 descr="page16image361028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3813" y="3730284"/>
            <a:ext cx="3742731" cy="17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3"/>
          <p:cNvSpPr/>
          <p:nvPr/>
        </p:nvSpPr>
        <p:spPr>
          <a:xfrm>
            <a:off x="3238500" y="1327520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3"/>
          <p:cNvSpPr/>
          <p:nvPr/>
        </p:nvSpPr>
        <p:spPr>
          <a:xfrm>
            <a:off x="5284544" y="1334955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Grande Malha de Trângulos</a:t>
            </a:r>
            <a:endParaRPr/>
          </a:p>
        </p:txBody>
      </p:sp>
      <p:sp>
        <p:nvSpPr>
          <p:cNvPr id="560" name="Google Shape;560;p54"/>
          <p:cNvSpPr txBox="1">
            <a:spLocks noGrp="1"/>
          </p:cNvSpPr>
          <p:nvPr>
            <p:ph type="body" idx="1"/>
          </p:nvPr>
        </p:nvSpPr>
        <p:spPr>
          <a:xfrm>
            <a:off x="342422" y="742733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David  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Digital Michelangelo Project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28.184.526 vértices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56.230.343 triângulos</a:t>
            </a:r>
            <a:endParaRPr sz="1800"/>
          </a:p>
        </p:txBody>
      </p:sp>
      <p:sp>
        <p:nvSpPr>
          <p:cNvPr id="561" name="Google Shape;56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562" name="Google Shape;562;p54" descr="page3image358210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2211" y="1029432"/>
            <a:ext cx="4157493" cy="432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 descr="page3image358254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049964"/>
            <a:ext cx="3326966" cy="169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 descr="page3image358212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6908" y="3884252"/>
            <a:ext cx="3326965" cy="1622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Gigantesca de Triângulos</a:t>
            </a:r>
            <a:endParaRPr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71" name="Google Shape;57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572" name="Google Shape;572;p55" descr="page4image52816720"/>
          <p:cNvPicPr preferRelativeResize="0"/>
          <p:nvPr/>
        </p:nvPicPr>
        <p:blipFill rotWithShape="1">
          <a:blip r:embed="rId3">
            <a:alphaModFix/>
          </a:blip>
          <a:srcRect l="5093" t="22434" r="5388" b="14916"/>
          <a:stretch/>
        </p:blipFill>
        <p:spPr>
          <a:xfrm>
            <a:off x="432780" y="897317"/>
            <a:ext cx="8343767" cy="437949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5"/>
          <p:cNvSpPr/>
          <p:nvPr/>
        </p:nvSpPr>
        <p:spPr>
          <a:xfrm>
            <a:off x="475012" y="897317"/>
            <a:ext cx="65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Earth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Malha reconstruída de imagens de satélite e aéreas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Trilhões de triângulos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Processamento Digital de Geometria</a:t>
            </a:r>
            <a:endParaRPr/>
          </a:p>
        </p:txBody>
      </p:sp>
      <p:sp>
        <p:nvSpPr>
          <p:cNvPr id="579" name="Google Shape;579;p56"/>
          <p:cNvSpPr txBox="1">
            <a:spLocks noGrp="1"/>
          </p:cNvSpPr>
          <p:nvPr>
            <p:ph type="body" idx="1"/>
          </p:nvPr>
        </p:nvSpPr>
        <p:spPr>
          <a:xfrm>
            <a:off x="6481010" y="960576"/>
            <a:ext cx="2337900" cy="4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Scanner 3D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Impressão 3D</a:t>
            </a:r>
            <a:endParaRPr/>
          </a:p>
        </p:txBody>
      </p:sp>
      <p:sp>
        <p:nvSpPr>
          <p:cNvPr id="580" name="Google Shape;58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581" name="Google Shape;581;p56" descr="page5image356609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57032"/>
            <a:ext cx="5579978" cy="208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6" descr="page5image356634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277909"/>
            <a:ext cx="5579978" cy="2095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Pipeline de Processamento Geométrico</a:t>
            </a:r>
            <a:endParaRPr/>
          </a:p>
        </p:txBody>
      </p:sp>
      <p:sp>
        <p:nvSpPr>
          <p:cNvPr id="588" name="Google Shape;588;p57"/>
          <p:cNvSpPr txBox="1">
            <a:spLocks noGrp="1"/>
          </p:cNvSpPr>
          <p:nvPr>
            <p:ph type="body" idx="1"/>
          </p:nvPr>
        </p:nvSpPr>
        <p:spPr>
          <a:xfrm>
            <a:off x="390548" y="3899040"/>
            <a:ext cx="84282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Escaneamento                   Processamento                Impressão</a:t>
            </a:r>
            <a:endParaRPr sz="1900"/>
          </a:p>
        </p:txBody>
      </p:sp>
      <p:sp>
        <p:nvSpPr>
          <p:cNvPr id="589" name="Google Shape;58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590" name="Google Shape;590;p57" descr="page6image35777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787" y="1824962"/>
            <a:ext cx="2518135" cy="207407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7"/>
          <p:cNvSpPr/>
          <p:nvPr/>
        </p:nvSpPr>
        <p:spPr>
          <a:xfrm>
            <a:off x="2646167" y="3983743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7"/>
          <p:cNvSpPr/>
          <p:nvPr/>
        </p:nvSpPr>
        <p:spPr>
          <a:xfrm>
            <a:off x="5914973" y="3983755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75" y="1589123"/>
            <a:ext cx="2293126" cy="22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123" y="934455"/>
            <a:ext cx="2146360" cy="296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Mais Tarefas de Processamento Geométrico</a:t>
            </a:r>
            <a:endParaRPr/>
          </a:p>
        </p:txBody>
      </p:sp>
      <p:sp>
        <p:nvSpPr>
          <p:cNvPr id="600" name="Google Shape;600;p58"/>
          <p:cNvSpPr txBox="1">
            <a:spLocks noGrp="1"/>
          </p:cNvSpPr>
          <p:nvPr>
            <p:ph type="body" idx="1"/>
          </p:nvPr>
        </p:nvSpPr>
        <p:spPr>
          <a:xfrm>
            <a:off x="237506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Reconstrução 3D</a:t>
            </a:r>
            <a:endParaRPr/>
          </a:p>
        </p:txBody>
      </p:sp>
      <p:sp>
        <p:nvSpPr>
          <p:cNvPr id="601" name="Google Shape;601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602" name="Google Shape;602;p58" descr="page14image1599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06" y="937373"/>
            <a:ext cx="1389280" cy="15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8" descr="page14image16000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416" y="3278366"/>
            <a:ext cx="1432052" cy="168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8" descr="page14image159928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3275" y="3317296"/>
            <a:ext cx="1342442" cy="172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8" descr="page14image159957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8937" y="750429"/>
            <a:ext cx="1366125" cy="178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8" descr="page14image1600160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5424" y="3183403"/>
            <a:ext cx="1313147" cy="182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8" descr="page14image159974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49140" y="466904"/>
            <a:ext cx="1646577" cy="210657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8"/>
          <p:cNvSpPr txBox="1"/>
          <p:nvPr/>
        </p:nvSpPr>
        <p:spPr>
          <a:xfrm>
            <a:off x="292122" y="50464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Remeshing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9" name="Google Shape;609;p58"/>
          <p:cNvSpPr txBox="1"/>
          <p:nvPr/>
        </p:nvSpPr>
        <p:spPr>
          <a:xfrm>
            <a:off x="3280858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Analise de Formas</a:t>
            </a:r>
            <a:endParaRPr/>
          </a:p>
        </p:txBody>
      </p:sp>
      <p:sp>
        <p:nvSpPr>
          <p:cNvPr id="610" name="Google Shape;610;p58"/>
          <p:cNvSpPr txBox="1"/>
          <p:nvPr/>
        </p:nvSpPr>
        <p:spPr>
          <a:xfrm>
            <a:off x="3280858" y="5046467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Parametrização</a:t>
            </a:r>
            <a:endParaRPr/>
          </a:p>
        </p:txBody>
      </p:sp>
      <p:sp>
        <p:nvSpPr>
          <p:cNvPr id="611" name="Google Shape;611;p58"/>
          <p:cNvSpPr txBox="1"/>
          <p:nvPr/>
        </p:nvSpPr>
        <p:spPr>
          <a:xfrm>
            <a:off x="6564690" y="5047051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Compressão</a:t>
            </a:r>
            <a:endParaRPr/>
          </a:p>
        </p:txBody>
      </p:sp>
      <p:sp>
        <p:nvSpPr>
          <p:cNvPr id="612" name="Google Shape;612;p58"/>
          <p:cNvSpPr txBox="1"/>
          <p:nvPr/>
        </p:nvSpPr>
        <p:spPr>
          <a:xfrm>
            <a:off x="6324214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Filtragem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Upsampling (Refinando Malha)</a:t>
            </a:r>
            <a:endParaRPr/>
          </a:p>
        </p:txBody>
      </p:sp>
      <p:sp>
        <p:nvSpPr>
          <p:cNvPr id="618" name="Google Shape;618;p59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Subdivisão : melhorando resolução interpolando os pontos</a:t>
            </a:r>
            <a:endParaRPr/>
          </a:p>
        </p:txBody>
      </p:sp>
      <p:sp>
        <p:nvSpPr>
          <p:cNvPr id="619" name="Google Shape;619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620" name="Google Shape;620;p59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9" descr="page8image528599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5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Downsampling (Simplificando a Malha)</a:t>
            </a:r>
            <a:endParaRPr/>
          </a:p>
        </p:txBody>
      </p:sp>
      <p:sp>
        <p:nvSpPr>
          <p:cNvPr id="627" name="Google Shape;627;p60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Diminuindo Pontos : tentando manter a forma original</a:t>
            </a:r>
            <a:endParaRPr/>
          </a:p>
        </p:txBody>
      </p:sp>
      <p:sp>
        <p:nvSpPr>
          <p:cNvPr id="628" name="Google Shape;628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629" name="Google Shape;629;p60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 descr="page9image52816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6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263875" y="867275"/>
            <a:ext cx="87234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Você se lembra que todo vetor do espaço pode ser escrito como combinação linear dos vetores i, j, k: 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988" y="1726575"/>
            <a:ext cx="2802600" cy="7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/>
          <p:nvPr/>
        </p:nvSpPr>
        <p:spPr>
          <a:xfrm>
            <a:off x="263875" y="2686550"/>
            <a:ext cx="8723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Além disso, o conjunto B = {i, j, k} é </a:t>
            </a:r>
            <a:r>
              <a:rPr lang="pt-BR" sz="2000" b="1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linearmente independente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ou seja, não é possível escrever qualquer elemento desse conjunto como combinação linear dos outros dois.</a:t>
            </a: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sp>
        <p:nvSpPr>
          <p:cNvPr id="74" name="Google Shape;74;p9"/>
          <p:cNvSpPr/>
          <p:nvPr/>
        </p:nvSpPr>
        <p:spPr>
          <a:xfrm>
            <a:off x="263875" y="4011150"/>
            <a:ext cx="8723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esse motivo, dizemos que B é uma </a:t>
            </a:r>
            <a:r>
              <a:rPr lang="pt-BR" sz="2000" b="1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base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do espaço V</a:t>
            </a:r>
            <a:r>
              <a:rPr lang="pt-BR" sz="20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dos vetores do espaço. Isso significa que B é o menor conjunto capaz de gerar todos os outros vetores do espaço por meio de combinações lineares.</a:t>
            </a: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Homogeneizando Malha</a:t>
            </a:r>
            <a:endParaRPr/>
          </a:p>
        </p:txBody>
      </p:sp>
      <p:sp>
        <p:nvSpPr>
          <p:cNvPr id="636" name="Google Shape;636;p61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Ajustando Pontos para melhorar qualidade (possivelmente)</a:t>
            </a:r>
            <a:endParaRPr/>
          </a:p>
        </p:txBody>
      </p:sp>
      <p:sp>
        <p:nvSpPr>
          <p:cNvPr id="637" name="Google Shape;637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638" name="Google Shape;638;p61" descr="page10image52820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49509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1" descr="page10image52811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500" y="830566"/>
            <a:ext cx="3392904" cy="380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Triângulos</a:t>
            </a:r>
            <a:endParaRPr/>
          </a:p>
        </p:txBody>
      </p:sp>
      <p:sp>
        <p:nvSpPr>
          <p:cNvPr id="645" name="Google Shape;645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646" name="Google Shape;646;p62" descr="page13image358177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8659" y="838985"/>
            <a:ext cx="6503746" cy="443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2" descr="page13image358218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478" y="3737108"/>
            <a:ext cx="2770906" cy="159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3" descr="page14image357770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076" y="836196"/>
            <a:ext cx="6503746" cy="443185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Pontos e sua conexão por índices</a:t>
            </a:r>
            <a:endParaRPr/>
          </a:p>
        </p:txBody>
      </p:sp>
      <p:sp>
        <p:nvSpPr>
          <p:cNvPr id="654" name="Google Shape;65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655" name="Google Shape;655;p63" descr="page14image357737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2264269"/>
            <a:ext cx="2658612" cy="345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Comparação</a:t>
            </a:r>
            <a:endParaRPr/>
          </a:p>
        </p:txBody>
      </p:sp>
      <p:sp>
        <p:nvSpPr>
          <p:cNvPr id="661" name="Google Shape;66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Simples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- Muita Informação Redundante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e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Compartilhamento de vértices reduz consumo de memória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Garante integridade da malha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</a:t>
            </a:r>
            <a:r>
              <a:rPr lang="pt-BR" sz="1600"/>
              <a:t>(alterar um vértice, altera para todos os polígonos)</a:t>
            </a:r>
            <a:endParaRPr/>
          </a:p>
        </p:txBody>
      </p:sp>
      <p:sp>
        <p:nvSpPr>
          <p:cNvPr id="662" name="Google Shape;66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Informação da Topologia da Malha</a:t>
            </a:r>
            <a:endParaRPr/>
          </a:p>
        </p:txBody>
      </p:sp>
      <p:sp>
        <p:nvSpPr>
          <p:cNvPr id="668" name="Google Shape;668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Aplicações: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Acesso aos vizinhos em tempo constante</a:t>
            </a:r>
            <a:br>
              <a:rPr lang="pt-BR"/>
            </a:br>
            <a:r>
              <a:rPr lang="pt-BR"/>
              <a:t>ex: cálculo de normais da superfície, subdivisões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Edição da Geometria</a:t>
            </a:r>
            <a:br>
              <a:rPr lang="pt-BR"/>
            </a:br>
            <a:r>
              <a:rPr lang="pt-BR"/>
              <a:t>ex: adicionando/removendo vértices, faces, arestas, etc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Solução: Estrutura de Dados Topológicas</a:t>
            </a:r>
            <a:endParaRPr/>
          </a:p>
        </p:txBody>
      </p:sp>
      <p:sp>
        <p:nvSpPr>
          <p:cNvPr id="669" name="Google Shape;669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76" name="Google Shape;676;p66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449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(e somente um) disco contínuo (ou meio disco nas bordas).</a:t>
            </a:r>
            <a:endParaRPr/>
          </a:p>
        </p:txBody>
      </p:sp>
      <p:sp>
        <p:nvSpPr>
          <p:cNvPr id="677" name="Google Shape;677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678" name="Google Shape;67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36" y="2344823"/>
            <a:ext cx="3101927" cy="113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689" y="4152382"/>
            <a:ext cx="2556884" cy="133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423" y="2294829"/>
            <a:ext cx="2805359" cy="151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4670" y="4226740"/>
            <a:ext cx="1498864" cy="1202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66"/>
          <p:cNvCxnSpPr/>
          <p:nvPr/>
        </p:nvCxnSpPr>
        <p:spPr>
          <a:xfrm rot="10800000">
            <a:off x="4427621" y="2262829"/>
            <a:ext cx="0" cy="3147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66"/>
          <p:cNvSpPr/>
          <p:nvPr/>
        </p:nvSpPr>
        <p:spPr>
          <a:xfrm>
            <a:off x="1630705" y="1885200"/>
            <a:ext cx="12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6"/>
          <p:cNvSpPr/>
          <p:nvPr/>
        </p:nvSpPr>
        <p:spPr>
          <a:xfrm>
            <a:off x="5867115" y="1879163"/>
            <a:ext cx="176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1575775" y="3862125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6064018" y="3856087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60800" cy="4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disco (ou meio disco nas bordas).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malha é manifold, podemos contar com propriedades úteis: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duas faces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dois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face consiste em um contorno de arestas e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 vértice consiste em um contorno de arestas e faces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fórmula do poliedro de Euler é válida: #f - #a + #v = 2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(para uma superfície topologicamente equivalente a uma esfera)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(Verifique em um cubo: 6 - 12 + 8 = 2)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657492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Validade Topológica: Consistência da Orientação</a:t>
            </a:r>
            <a:endParaRPr dirty="0"/>
          </a:p>
        </p:txBody>
      </p:sp>
      <p:sp>
        <p:nvSpPr>
          <p:cNvPr id="700" name="Google Shape;700;p6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Orientação consistente</a:t>
            </a:r>
            <a:endParaRPr/>
          </a:p>
        </p:txBody>
      </p:sp>
      <p:sp>
        <p:nvSpPr>
          <p:cNvPr id="701" name="Google Shape;701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sp>
        <p:nvSpPr>
          <p:cNvPr id="702" name="Google Shape;702;p68"/>
          <p:cNvSpPr txBox="1"/>
          <p:nvPr/>
        </p:nvSpPr>
        <p:spPr>
          <a:xfrm>
            <a:off x="4938485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Orientação inconsistente</a:t>
            </a:r>
            <a:endParaRPr/>
          </a:p>
        </p:txBody>
      </p:sp>
      <p:sp>
        <p:nvSpPr>
          <p:cNvPr id="703" name="Google Shape;703;p68"/>
          <p:cNvSpPr txBox="1"/>
          <p:nvPr/>
        </p:nvSpPr>
        <p:spPr>
          <a:xfrm>
            <a:off x="475013" y="3269363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Não orientável</a:t>
            </a:r>
            <a:endParaRPr/>
          </a:p>
        </p:txBody>
      </p:sp>
      <p:pic>
        <p:nvPicPr>
          <p:cNvPr id="704" name="Google Shape;70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3785302"/>
            <a:ext cx="3271011" cy="185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588" y="1270000"/>
            <a:ext cx="2030991" cy="187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5135" y="1270000"/>
            <a:ext cx="2181877" cy="19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8" descr="O que é a fita de Möbius que Tony Stark menciona em Vingadores: Ultimato? –  Engenharia Liv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0383" y="3631251"/>
            <a:ext cx="2893329" cy="1627498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8"/>
          <p:cNvSpPr/>
          <p:nvPr/>
        </p:nvSpPr>
        <p:spPr>
          <a:xfrm>
            <a:off x="5684851" y="5258750"/>
            <a:ext cx="166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Vingadores: Ultimato</a:t>
            </a:r>
            <a:endParaRPr/>
          </a:p>
        </p:txBody>
      </p:sp>
      <p:sp>
        <p:nvSpPr>
          <p:cNvPr id="709" name="Google Shape;709;p68"/>
          <p:cNvSpPr/>
          <p:nvPr/>
        </p:nvSpPr>
        <p:spPr>
          <a:xfrm>
            <a:off x="2915624" y="363125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Consistência da Orientação</a:t>
            </a:r>
            <a:endParaRPr/>
          </a:p>
        </p:txBody>
      </p:sp>
      <p:sp>
        <p:nvSpPr>
          <p:cNvPr id="716" name="Google Shape;716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717" name="Google Shape;71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375" y="1005052"/>
            <a:ext cx="3271011" cy="185246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9"/>
          <p:cNvSpPr/>
          <p:nvPr/>
        </p:nvSpPr>
        <p:spPr>
          <a:xfrm>
            <a:off x="2055599" y="85100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300" y="851000"/>
            <a:ext cx="3749281" cy="44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9"/>
          <p:cNvSpPr/>
          <p:nvPr/>
        </p:nvSpPr>
        <p:spPr>
          <a:xfrm>
            <a:off x="4749900" y="5256150"/>
            <a:ext cx="3919800" cy="36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1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</a:rPr>
              <a:t>. C. Escher - Möbius Strip II (1963)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00" y="3009912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0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sp>
        <p:nvSpPr>
          <p:cNvPr id="727" name="Google Shape;727;p70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28" name="Google Shape;728;p70"/>
          <p:cNvSpPr txBox="1">
            <a:spLocks noGrp="1"/>
          </p:cNvSpPr>
          <p:nvPr>
            <p:ph type="body" idx="2"/>
          </p:nvPr>
        </p:nvSpPr>
        <p:spPr>
          <a:xfrm>
            <a:off x="1567650" y="4078223"/>
            <a:ext cx="6119700" cy="10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357900" y="867275"/>
            <a:ext cx="84282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B = {i, j, k} possui 3 elementos, dizemos que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é um espaço de </a:t>
            </a:r>
            <a:r>
              <a:rPr lang="pt-BR" sz="22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dimensão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3.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82" name="Google Shape;82;p10"/>
          <p:cNvSpPr/>
          <p:nvPr/>
        </p:nvSpPr>
        <p:spPr>
          <a:xfrm>
            <a:off x="357900" y="1995475"/>
            <a:ext cx="84282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Considere o vetor v = 2i + 5j - 3k. Dizemos que a tripla ordenada (2, 5, -3) representa as </a:t>
            </a:r>
            <a:r>
              <a:rPr lang="pt-BR" sz="2200" b="1">
                <a:solidFill>
                  <a:srgbClr val="800000"/>
                </a:solidFill>
                <a:latin typeface="Verdana"/>
                <a:ea typeface="Verdana"/>
                <a:cs typeface="Verdana"/>
                <a:sym typeface="Verdana"/>
              </a:rPr>
              <a:t>coordenadas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v na base B, e podemos escrever: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 = (2, 5, -3)</a:t>
            </a:r>
            <a:r>
              <a:rPr lang="pt-BR" sz="2200" b="1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357900" y="3815175"/>
            <a:ext cx="8428200" cy="12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que as coordenadas de v são únicas, isto é, existe uma única maneira de escrever v como combinação linear dos vetores i, j, k.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357900" y="867275"/>
            <a:ext cx="8428200" cy="1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Existem outras bases para o espaço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diferentes da base B = {i, j, k}?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 outras palavras, é possível escrever </a:t>
            </a: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vetor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sz="2200" baseline="-25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combinação linear de outro conjunto de vetores?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357900" y="4063525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 verdade, qualquer conjunto LI de 3 vetores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ser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á uma base desse espaço.</a:t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474900" y="2970225"/>
            <a:ext cx="84282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SIM!</a:t>
            </a:r>
            <a:endParaRPr sz="3400" b="1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357900" y="867275"/>
            <a:ext cx="8428200" cy="16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Exemplos: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38761D"/>
                </a:solidFill>
                <a:latin typeface="Verdana"/>
                <a:ea typeface="Verdana"/>
                <a:cs typeface="Verdana"/>
                <a:sym typeface="Verdana"/>
              </a:rPr>
              <a:t>1)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 conjunto C = {i, j, u}, em que u = 2i + 3j,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357900" y="3591900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Apesar de ter 3 elementos, C não é LI, pois u pode ser escrito como combinação linear de i e j.</a:t>
            </a:r>
            <a:endParaRPr/>
          </a:p>
        </p:txBody>
      </p:sp>
      <p:sp>
        <p:nvSpPr>
          <p:cNvPr id="101" name="Google Shape;101;p12"/>
          <p:cNvSpPr/>
          <p:nvPr/>
        </p:nvSpPr>
        <p:spPr>
          <a:xfrm>
            <a:off x="474900" y="2538575"/>
            <a:ext cx="84282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NÃO!</a:t>
            </a:r>
            <a:endParaRPr sz="3400" b="1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272</TotalTime>
  <Words>2424</Words>
  <Application>Microsoft Macintosh PowerPoint</Application>
  <PresentationFormat>On-screen Show (16:10)</PresentationFormat>
  <Paragraphs>389</Paragraphs>
  <Slides>69</Slides>
  <Notes>69</Notes>
  <HiddenSlides>17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Verdana</vt:lpstr>
      <vt:lpstr>Personalizar design</vt:lpstr>
      <vt:lpstr>PowerPoint Presentation</vt:lpstr>
      <vt:lpstr>Momentos que Mudaram o Cinema: Jurassic Park</vt:lpstr>
      <vt:lpstr>Antes de Começarmos</vt:lpstr>
      <vt:lpstr>Transformações Inversas</vt:lpstr>
      <vt:lpstr>Transformações Inversas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Sistema de Coordenadas</vt:lpstr>
      <vt:lpstr>Exemplo para pensar</vt:lpstr>
      <vt:lpstr>Mudança de Base</vt:lpstr>
      <vt:lpstr>Sistema de Coordenadas</vt:lpstr>
      <vt:lpstr>Matriz de mudança de sistema de coordenadas</vt:lpstr>
      <vt:lpstr>Mudança de base em 3D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Do espaço do mundo para o espaço da câmera (View)</vt:lpstr>
      <vt:lpstr>Transformações para Visualização e Perspectiva</vt:lpstr>
      <vt:lpstr>Espaço de Coordenadas da Câmera (View)</vt:lpstr>
      <vt:lpstr>Espaço de Coordenadas da Câmera (View)</vt:lpstr>
      <vt:lpstr>Considere uma câmera apontando para o mundo</vt:lpstr>
      <vt:lpstr>Considere uma câmera apontando para o mundo</vt:lpstr>
      <vt:lpstr>Formas de Pensar em Transformações</vt:lpstr>
      <vt:lpstr>Duas interpretações para uma transformação</vt:lpstr>
      <vt:lpstr>Função "LookAt"</vt:lpstr>
      <vt:lpstr>Exemplo: Transformação Simples de Câmera</vt:lpstr>
      <vt:lpstr>Identificando coordenadas ortonormais</vt:lpstr>
      <vt:lpstr>Câmera olhando para uma direção qualquer</vt:lpstr>
      <vt:lpstr>Transformação de "Look-At"</vt:lpstr>
      <vt:lpstr>PowerPoint Presentation</vt:lpstr>
      <vt:lpstr>PowerPoint Presentation</vt:lpstr>
      <vt:lpstr>Inversa de Bases Ortogonais</vt:lpstr>
      <vt:lpstr>Inversas do produto de duas matrizes</vt:lpstr>
      <vt:lpstr>Computação Gráfica</vt:lpstr>
      <vt:lpstr>Malha de Triângulos</vt:lpstr>
      <vt:lpstr>Pequena Malha de Triângulos</vt:lpstr>
      <vt:lpstr>Topologia versus Geometria</vt:lpstr>
      <vt:lpstr>Grande Malha de Trângulos</vt:lpstr>
      <vt:lpstr>Malha Gigantesca de Triângulos</vt:lpstr>
      <vt:lpstr>Processamento Digital de Geometria</vt:lpstr>
      <vt:lpstr>Pipeline de Processamento Geométrico</vt:lpstr>
      <vt:lpstr>Mais Tarefas de Processamento Geométrico</vt:lpstr>
      <vt:lpstr>Upsampling (Refinando Malha)</vt:lpstr>
      <vt:lpstr>Downsampling (Simplificando a Malha)</vt:lpstr>
      <vt:lpstr>Homogeneizando Malha</vt:lpstr>
      <vt:lpstr>Lista de Triângulos</vt:lpstr>
      <vt:lpstr>Lista de Pontos e sua conexão por índices</vt:lpstr>
      <vt:lpstr>Comparação</vt:lpstr>
      <vt:lpstr>Informação da Topologia da Malha</vt:lpstr>
      <vt:lpstr>Validade Topológica: Manifold</vt:lpstr>
      <vt:lpstr>Validade Topológica: Manifold</vt:lpstr>
      <vt:lpstr>Validade Topológica: Consistência da Orientação</vt:lpstr>
      <vt:lpstr>Validade Topológica: Consistência da Orientação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8</cp:revision>
  <dcterms:modified xsi:type="dcterms:W3CDTF">2023-03-01T21:38:51Z</dcterms:modified>
</cp:coreProperties>
</file>